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57" r:id="rId2"/>
    <p:sldId id="258" r:id="rId3"/>
    <p:sldId id="259" r:id="rId4"/>
    <p:sldId id="260" r:id="rId5"/>
    <p:sldId id="263" r:id="rId6"/>
    <p:sldId id="265" r:id="rId7"/>
    <p:sldId id="267" r:id="rId8"/>
    <p:sldId id="268" r:id="rId9"/>
    <p:sldId id="266" r:id="rId10"/>
    <p:sldId id="272" r:id="rId11"/>
    <p:sldId id="273" r:id="rId12"/>
    <p:sldId id="274" r:id="rId13"/>
    <p:sldId id="277" r:id="rId14"/>
    <p:sldId id="278" r:id="rId15"/>
    <p:sldId id="279" r:id="rId16"/>
    <p:sldId id="281" r:id="rId17"/>
    <p:sldId id="283" r:id="rId18"/>
    <p:sldId id="285" r:id="rId19"/>
    <p:sldId id="286" r:id="rId20"/>
    <p:sldId id="287" r:id="rId21"/>
    <p:sldId id="288" r:id="rId22"/>
    <p:sldId id="291" r:id="rId23"/>
    <p:sldId id="293" r:id="rId24"/>
    <p:sldId id="294" r:id="rId25"/>
    <p:sldId id="275" r:id="rId26"/>
    <p:sldId id="270" r:id="rId27"/>
    <p:sldId id="262" r:id="rId28"/>
    <p:sldId id="261" r:id="rId29"/>
    <p:sldId id="264" r:id="rId30"/>
    <p:sldId id="292" r:id="rId31"/>
    <p:sldId id="269" r:id="rId32"/>
    <p:sldId id="276" r:id="rId33"/>
    <p:sldId id="295" r:id="rId34"/>
    <p:sldId id="282" r:id="rId35"/>
    <p:sldId id="290" r:id="rId36"/>
    <p:sldId id="284" r:id="rId37"/>
    <p:sldId id="296" r:id="rId3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6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661D59-6A8F-497F-965F-25F9AE9361BC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337F6-5455-4C7F-8EF2-6B2266F701B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805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1B75D7-0BC7-4ACF-92F8-247B2425772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306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B337F6-5455-4C7F-8EF2-6B2266F701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75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BCB7-EBC0-41B0-8682-A1B934D4B6CD}" type="datetime1">
              <a:rPr lang="it-IT" smtClean="0"/>
              <a:t>16/03/2024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Carsi -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B2014-2C23-431B-8888-E551C9FD12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4106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07422-B6CE-44AF-BCE1-DCD5BC3CFACE}" type="datetime1">
              <a:rPr lang="it-IT" smtClean="0"/>
              <a:t>16/03/2024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Carsi -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B2014-2C23-431B-8888-E551C9FD12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19800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07422-B6CE-44AF-BCE1-DCD5BC3CFACE}" type="datetime1">
              <a:rPr lang="it-IT" smtClean="0"/>
              <a:t>16/03/2024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Carsi -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B2014-2C23-431B-8888-E551C9FD128A}" type="slidenum">
              <a:rPr lang="it-IT" smtClean="0"/>
              <a:t>‹N›</a:t>
            </a:fld>
            <a:endParaRPr lang="it-IT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6256256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07422-B6CE-44AF-BCE1-DCD5BC3CFACE}" type="datetime1">
              <a:rPr lang="it-IT" smtClean="0"/>
              <a:t>16/03/2024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Carsi -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B2014-2C23-431B-8888-E551C9FD12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5653943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07422-B6CE-44AF-BCE1-DCD5BC3CFACE}" type="datetime1">
              <a:rPr lang="it-IT" smtClean="0"/>
              <a:t>16/03/2024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Carsi -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B2014-2C23-431B-8888-E551C9FD128A}" type="slidenum">
              <a:rPr lang="it-IT" smtClean="0"/>
              <a:t>‹N›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04488911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07422-B6CE-44AF-BCE1-DCD5BC3CFACE}" type="datetime1">
              <a:rPr lang="it-IT" smtClean="0"/>
              <a:t>16/03/2024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Carsi -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B2014-2C23-431B-8888-E551C9FD12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2485149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E26E9-6A30-409C-A933-D2ADFDDE5C2C}" type="datetime1">
              <a:rPr lang="it-IT" smtClean="0"/>
              <a:t>16/03/2024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Carsi -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B2014-2C23-431B-8888-E551C9FD12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2376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AE0F3-81D3-49A5-9100-D40A6565C54C}" type="datetime1">
              <a:rPr lang="it-IT" smtClean="0"/>
              <a:t>16/03/2024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Carsi -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B2014-2C23-431B-8888-E551C9FD12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3807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7C78-293C-496A-BAB2-7834C75194B6}" type="datetime1">
              <a:rPr lang="it-IT" smtClean="0"/>
              <a:t>16/03/2024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Carsi -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B2014-2C23-431B-8888-E551C9FD12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8961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5A214-5759-48DE-A3D5-4918189B9662}" type="datetime1">
              <a:rPr lang="it-IT" smtClean="0"/>
              <a:t>16/03/2024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Carsi -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B2014-2C23-431B-8888-E551C9FD12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1203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C55E7-85D9-47BD-8540-A82B4B433AB9}" type="datetime1">
              <a:rPr lang="it-IT" smtClean="0"/>
              <a:t>16/03/2024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Carsi -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B2014-2C23-431B-8888-E551C9FD12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5802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C6DD-7DD6-4AB3-8DF2-23D63F8830B4}" type="datetime1">
              <a:rPr lang="it-IT" smtClean="0"/>
              <a:t>16/03/2024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Carsi -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B2014-2C23-431B-8888-E551C9FD12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3953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F2909-15FE-4B3B-AD53-100321E30A18}" type="datetime1">
              <a:rPr lang="it-IT" smtClean="0"/>
              <a:t>16/03/2024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Carsi -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B2014-2C23-431B-8888-E551C9FD12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5675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DCE26-DDA8-4C8B-9440-FD92B544AE15}" type="datetime1">
              <a:rPr lang="it-IT" smtClean="0"/>
              <a:t>16/03/2024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Carsi 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B2014-2C23-431B-8888-E551C9FD12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7731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20A28-3837-4071-9ACB-86841553E598}" type="datetime1">
              <a:rPr lang="it-IT" smtClean="0"/>
              <a:t>16/03/2024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Carsi -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B2014-2C23-431B-8888-E551C9FD12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6036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ADD1F-481B-48E5-BFA3-34859CFA06FE}" type="datetime1">
              <a:rPr lang="it-IT" smtClean="0"/>
              <a:t>16/03/2024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Carsi -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B2014-2C23-431B-8888-E551C9FD12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9970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07422-B6CE-44AF-BCE1-DCD5BC3CFACE}" type="datetime1">
              <a:rPr lang="it-IT" smtClean="0"/>
              <a:t>16/03/2024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Stefano Carsi -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78B2014-2C23-431B-8888-E551C9FD12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0478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11" Type="http://schemas.openxmlformats.org/officeDocument/2006/relationships/image" Target="../media/image76.jpe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</p:grp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2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6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87DD768-D7A1-4C6A-AB97-F2868ADC06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1723" y="609600"/>
            <a:ext cx="4512989" cy="22277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600" dirty="0">
                <a:solidFill>
                  <a:srgbClr val="FFFFFF"/>
                </a:solidFill>
              </a:rPr>
              <a:t>Advanced Tracking System for Crystal Physics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3453F9D-A858-4D01-A3E8-A98185C19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51" y="1545062"/>
            <a:ext cx="3856774" cy="3856774"/>
          </a:xfrm>
          <a:prstGeom prst="rect">
            <a:avLst/>
          </a:prstGeom>
        </p:spPr>
      </p:pic>
      <p:sp>
        <p:nvSpPr>
          <p:cNvPr id="3" name="Sottotitolo 2">
            <a:extLst>
              <a:ext uri="{FF2B5EF4-FFF2-40B4-BE49-F238E27FC236}">
                <a16:creationId xmlns:a16="http://schemas.microsoft.com/office/drawing/2014/main" id="{83D6203E-F7C0-4EA7-A86C-E91A3838AD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81725" y="2837329"/>
            <a:ext cx="4512988" cy="33179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buFont typeface="Wingdings 3" charset="2"/>
              <a:buChar char=""/>
            </a:pPr>
            <a:r>
              <a:rPr lang="en-US" dirty="0">
                <a:solidFill>
                  <a:srgbClr val="FFFFFF"/>
                </a:solidFill>
              </a:rPr>
              <a:t> Stefano Carsi (736512)</a:t>
            </a:r>
          </a:p>
          <a:p>
            <a:pPr algn="l">
              <a:buFont typeface="Wingdings 3" charset="2"/>
              <a:buChar char=""/>
            </a:pPr>
            <a:r>
              <a:rPr lang="en-US" dirty="0">
                <a:solidFill>
                  <a:srgbClr val="FFFFFF"/>
                </a:solidFill>
              </a:rPr>
              <a:t> Master Degree in Physics</a:t>
            </a:r>
          </a:p>
          <a:p>
            <a:pPr algn="l">
              <a:buFont typeface="Wingdings 3" charset="2"/>
              <a:buChar char=""/>
            </a:pPr>
            <a:r>
              <a:rPr lang="en-US" dirty="0">
                <a:solidFill>
                  <a:srgbClr val="FFFFFF"/>
                </a:solidFill>
              </a:rPr>
              <a:t> Department of Science and High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    Technology (Como)</a:t>
            </a:r>
          </a:p>
          <a:p>
            <a:pPr algn="l">
              <a:buFont typeface="Wingdings 3" charset="2"/>
              <a:buChar char=""/>
            </a:pPr>
            <a:r>
              <a:rPr lang="en-US" dirty="0">
                <a:solidFill>
                  <a:srgbClr val="FFFFFF"/>
                </a:solidFill>
              </a:rPr>
              <a:t> March 19</a:t>
            </a:r>
            <a:r>
              <a:rPr lang="en-US" baseline="30000" dirty="0">
                <a:solidFill>
                  <a:srgbClr val="FFFFFF"/>
                </a:solidFill>
              </a:rPr>
              <a:t>th</a:t>
            </a:r>
            <a:r>
              <a:rPr lang="en-US" dirty="0">
                <a:solidFill>
                  <a:srgbClr val="FFFFFF"/>
                </a:solidFill>
              </a:rPr>
              <a:t>, 2024</a:t>
            </a:r>
          </a:p>
          <a:p>
            <a:pPr algn="l">
              <a:buFont typeface="Wingdings 3" charset="2"/>
              <a:buChar char=""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24087FD-494A-83D8-41B8-CECFE5597FF6}"/>
              </a:ext>
            </a:extLst>
          </p:cNvPr>
          <p:cNvSpPr txBox="1"/>
          <p:nvPr/>
        </p:nvSpPr>
        <p:spPr>
          <a:xfrm>
            <a:off x="7382025" y="5435600"/>
            <a:ext cx="2964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Supervisor: </a:t>
            </a:r>
            <a:r>
              <a:rPr lang="en-US" sz="1400" dirty="0" err="1">
                <a:solidFill>
                  <a:schemeClr val="bg1"/>
                </a:solidFill>
              </a:rPr>
              <a:t>Prof.ssa</a:t>
            </a:r>
            <a:r>
              <a:rPr lang="en-US" sz="1400" dirty="0">
                <a:solidFill>
                  <a:schemeClr val="bg1"/>
                </a:solidFill>
              </a:rPr>
              <a:t> Michela Prest</a:t>
            </a:r>
          </a:p>
          <a:p>
            <a:r>
              <a:rPr lang="en-US" sz="1400" dirty="0">
                <a:solidFill>
                  <a:schemeClr val="bg1"/>
                </a:solidFill>
              </a:rPr>
              <a:t>Co-supervisor: Dr. Erik Vallazza</a:t>
            </a:r>
          </a:p>
        </p:txBody>
      </p:sp>
    </p:spTree>
    <p:extLst>
      <p:ext uri="{BB962C8B-B14F-4D97-AF65-F5344CB8AC3E}">
        <p14:creationId xmlns:p14="http://schemas.microsoft.com/office/powerpoint/2010/main" val="2678350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6E962D3-A047-0F8D-0E98-3038FA6A4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35" y="4234243"/>
            <a:ext cx="3197549" cy="239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86AD576-81C3-7F69-53F3-813393F5B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108" y="3276650"/>
            <a:ext cx="3801967" cy="1915185"/>
          </a:xfrm>
          <a:prstGeom prst="rect">
            <a:avLst/>
          </a:prstGeom>
        </p:spPr>
      </p:pic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id="{F9B0F510-0B4D-D022-EB26-E1D1C3A95106}"/>
              </a:ext>
            </a:extLst>
          </p:cNvPr>
          <p:cNvSpPr txBox="1">
            <a:spLocks/>
          </p:cNvSpPr>
          <p:nvPr/>
        </p:nvSpPr>
        <p:spPr>
          <a:xfrm>
            <a:off x="10962671" y="6168110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8B2014-2C23-431B-8888-E551C9FD128A}" type="slidenum">
              <a:rPr lang="it-IT" sz="3200" smtClean="0">
                <a:solidFill>
                  <a:schemeClr val="tx1"/>
                </a:solidFill>
              </a:rPr>
              <a:pPr/>
              <a:t>10</a:t>
            </a:fld>
            <a:endParaRPr lang="it-IT" sz="2800" dirty="0">
              <a:solidFill>
                <a:schemeClr val="tx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62CF86C-3250-AEA2-A670-4ECAB1E471A0}"/>
              </a:ext>
            </a:extLst>
          </p:cNvPr>
          <p:cNvSpPr txBox="1"/>
          <p:nvPr/>
        </p:nvSpPr>
        <p:spPr>
          <a:xfrm>
            <a:off x="90980" y="3191361"/>
            <a:ext cx="2037029" cy="923330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Beam Chambers: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9.5 x 9.5 cm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242 µm pitch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C3A3D2D4-4172-F14E-4420-7BC06CE51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6828" y="2003062"/>
            <a:ext cx="4383553" cy="9112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Each </a:t>
            </a:r>
            <a:r>
              <a:rPr lang="en-US" b="1" dirty="0"/>
              <a:t>microstrip</a:t>
            </a:r>
            <a:r>
              <a:rPr lang="en-US" dirty="0"/>
              <a:t> module can provide a </a:t>
            </a:r>
            <a:r>
              <a:rPr lang="en-US" b="1" dirty="0"/>
              <a:t>single coordinate 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Two modules in “XY” configuration</a:t>
            </a:r>
            <a:endParaRPr lang="en-US" dirty="0"/>
          </a:p>
        </p:txBody>
      </p:sp>
      <p:pic>
        <p:nvPicPr>
          <p:cNvPr id="9" name="Picture 2" descr="5: Schematic representation of a semiconductor microstrip detector.... |  Download Scientific Diagram">
            <a:extLst>
              <a:ext uri="{FF2B5EF4-FFF2-40B4-BE49-F238E27FC236}">
                <a16:creationId xmlns:a16="http://schemas.microsoft.com/office/drawing/2014/main" id="{62BBEE26-8F28-1C10-04F8-B6C6AC8C9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88" y="322261"/>
            <a:ext cx="3707587" cy="239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43D13BA4-DE02-AE38-5C7B-DBC20307E7DD}"/>
              </a:ext>
            </a:extLst>
          </p:cNvPr>
          <p:cNvSpPr txBox="1">
            <a:spLocks/>
          </p:cNvSpPr>
          <p:nvPr/>
        </p:nvSpPr>
        <p:spPr>
          <a:xfrm>
            <a:off x="4186166" y="319895"/>
            <a:ext cx="4924878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The INSULAB silicon tracking detectors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3C7340B8-A713-6195-4719-D033F2037D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9868" y="4588243"/>
            <a:ext cx="3869668" cy="2179223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AE5E4EE-47E9-0909-21FC-C4D10142E252}"/>
              </a:ext>
            </a:extLst>
          </p:cNvPr>
          <p:cNvSpPr txBox="1"/>
          <p:nvPr/>
        </p:nvSpPr>
        <p:spPr>
          <a:xfrm>
            <a:off x="7611670" y="3547615"/>
            <a:ext cx="2230118" cy="923330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Beam Telescopes: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1.92 x 1.92 cm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50 µm pitch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6D7FF70F-4B60-09BE-AE8B-B44854E556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4702" y="1926026"/>
            <a:ext cx="2256438" cy="1504292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83C3AC27-0F14-0DEB-044B-CA77260316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62961" y="3003388"/>
            <a:ext cx="2193150" cy="1504292"/>
          </a:xfrm>
          <a:prstGeom prst="rect">
            <a:avLst/>
          </a:prstGeom>
        </p:spPr>
      </p:pic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9EC25F8D-5089-9035-364D-13942F613AA7}"/>
              </a:ext>
            </a:extLst>
          </p:cNvPr>
          <p:cNvSpPr/>
          <p:nvPr/>
        </p:nvSpPr>
        <p:spPr>
          <a:xfrm rot="5400000">
            <a:off x="2416598" y="5467617"/>
            <a:ext cx="1052047" cy="506502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1B005274-7696-7D34-E9D2-F2A39CC8973C}"/>
              </a:ext>
            </a:extLst>
          </p:cNvPr>
          <p:cNvSpPr/>
          <p:nvPr/>
        </p:nvSpPr>
        <p:spPr>
          <a:xfrm rot="5400000">
            <a:off x="1493539" y="5065928"/>
            <a:ext cx="823338" cy="506502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8F42DD4D-FA49-A9C8-4546-FF640F3173A9}"/>
              </a:ext>
            </a:extLst>
          </p:cNvPr>
          <p:cNvSpPr/>
          <p:nvPr/>
        </p:nvSpPr>
        <p:spPr>
          <a:xfrm rot="5400000">
            <a:off x="7986858" y="4646133"/>
            <a:ext cx="890595" cy="1640972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id="{30A836C8-3B77-72C0-B353-C855AA54079A}"/>
              </a:ext>
            </a:extLst>
          </p:cNvPr>
          <p:cNvSpPr/>
          <p:nvPr/>
        </p:nvSpPr>
        <p:spPr>
          <a:xfrm rot="5400000">
            <a:off x="9880961" y="4733344"/>
            <a:ext cx="838773" cy="1518377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639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0D8F1784-FA6B-EE04-D8CD-2D6A9322B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845" y="1684602"/>
            <a:ext cx="6156909" cy="409058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B7AB84B-41E0-0E37-19B6-42EDBF382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9" y="3525086"/>
            <a:ext cx="2501277" cy="333394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7B1D4B5-DCEC-A88C-7F45-B2108F20F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38001"/>
            <a:ext cx="5418666" cy="782254"/>
          </a:xfrm>
        </p:spPr>
        <p:txBody>
          <a:bodyPr/>
          <a:lstStyle/>
          <a:p>
            <a:r>
              <a:rPr lang="en-US" dirty="0"/>
              <a:t>The readout electronics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7CBB76-E921-1195-A49A-59764BAA5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727" y="1105354"/>
            <a:ext cx="2386469" cy="2591591"/>
          </a:xfrm>
        </p:spPr>
        <p:txBody>
          <a:bodyPr/>
          <a:lstStyle/>
          <a:p>
            <a:r>
              <a:rPr lang="en-US" dirty="0"/>
              <a:t>Custom electronics boards</a:t>
            </a:r>
          </a:p>
          <a:p>
            <a:r>
              <a:rPr lang="en-US" dirty="0"/>
              <a:t>Used to </a:t>
            </a:r>
            <a:r>
              <a:rPr lang="en-US" b="1" dirty="0"/>
              <a:t>read out</a:t>
            </a:r>
            <a:r>
              <a:rPr lang="en-US" dirty="0"/>
              <a:t> the detectors and </a:t>
            </a:r>
            <a:r>
              <a:rPr lang="en-US" b="1" dirty="0"/>
              <a:t>save</a:t>
            </a:r>
            <a:r>
              <a:rPr lang="en-US" dirty="0"/>
              <a:t> the physical </a:t>
            </a:r>
            <a:r>
              <a:rPr lang="en-US" b="1" dirty="0"/>
              <a:t>information</a:t>
            </a:r>
            <a:r>
              <a:rPr lang="en-US" dirty="0"/>
              <a:t> on a PC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D766DDB8-9876-92DE-6EC4-BE0B38988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0371" y="4007845"/>
            <a:ext cx="3089153" cy="216377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BA9C33BA-5476-3557-5C06-0130A20BB8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4962" y="123657"/>
            <a:ext cx="3104311" cy="2036932"/>
          </a:xfrm>
          <a:prstGeom prst="rect">
            <a:avLst/>
          </a:prstGeom>
        </p:spPr>
      </p:pic>
      <p:sp>
        <p:nvSpPr>
          <p:cNvPr id="17" name="Segnaposto numero diapositiva 3">
            <a:extLst>
              <a:ext uri="{FF2B5EF4-FFF2-40B4-BE49-F238E27FC236}">
                <a16:creationId xmlns:a16="http://schemas.microsoft.com/office/drawing/2014/main" id="{B5D99539-B944-509C-0C3C-124D1237DFB0}"/>
              </a:ext>
            </a:extLst>
          </p:cNvPr>
          <p:cNvSpPr txBox="1">
            <a:spLocks/>
          </p:cNvSpPr>
          <p:nvPr/>
        </p:nvSpPr>
        <p:spPr>
          <a:xfrm>
            <a:off x="10962671" y="6168110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8B2014-2C23-431B-8888-E551C9FD128A}" type="slidenum">
              <a:rPr lang="it-IT" sz="3200" smtClean="0">
                <a:solidFill>
                  <a:schemeClr val="tx1"/>
                </a:solidFill>
              </a:rPr>
              <a:pPr/>
              <a:t>11</a:t>
            </a:fld>
            <a:endParaRPr lang="it-IT" sz="2800" dirty="0">
              <a:solidFill>
                <a:schemeClr val="tx1"/>
              </a:solidFill>
            </a:endParaRPr>
          </a:p>
        </p:txBody>
      </p:sp>
      <p:sp>
        <p:nvSpPr>
          <p:cNvPr id="21" name="Freccia curva 20">
            <a:extLst>
              <a:ext uri="{FF2B5EF4-FFF2-40B4-BE49-F238E27FC236}">
                <a16:creationId xmlns:a16="http://schemas.microsoft.com/office/drawing/2014/main" id="{FA99DA3B-110A-C0F3-6FA3-3B03389227EE}"/>
              </a:ext>
            </a:extLst>
          </p:cNvPr>
          <p:cNvSpPr/>
          <p:nvPr/>
        </p:nvSpPr>
        <p:spPr>
          <a:xfrm rot="16200000" flipV="1">
            <a:off x="8667246" y="1992157"/>
            <a:ext cx="762535" cy="1099398"/>
          </a:xfrm>
          <a:prstGeom prst="ben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Freccia curva 21">
            <a:extLst>
              <a:ext uri="{FF2B5EF4-FFF2-40B4-BE49-F238E27FC236}">
                <a16:creationId xmlns:a16="http://schemas.microsoft.com/office/drawing/2014/main" id="{BFE16406-DB1C-BCCB-D58B-EFB38CF7E8A7}"/>
              </a:ext>
            </a:extLst>
          </p:cNvPr>
          <p:cNvSpPr/>
          <p:nvPr/>
        </p:nvSpPr>
        <p:spPr>
          <a:xfrm rot="16200000" flipH="1" flipV="1">
            <a:off x="8667246" y="3097696"/>
            <a:ext cx="762534" cy="1099398"/>
          </a:xfrm>
          <a:prstGeom prst="ben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Freccia curva 22">
            <a:extLst>
              <a:ext uri="{FF2B5EF4-FFF2-40B4-BE49-F238E27FC236}">
                <a16:creationId xmlns:a16="http://schemas.microsoft.com/office/drawing/2014/main" id="{FF8B9D82-9D6C-7430-4311-35FEF43DCA1E}"/>
              </a:ext>
            </a:extLst>
          </p:cNvPr>
          <p:cNvSpPr/>
          <p:nvPr/>
        </p:nvSpPr>
        <p:spPr>
          <a:xfrm rot="16200000" flipH="1">
            <a:off x="1878533" y="3151927"/>
            <a:ext cx="641270" cy="869673"/>
          </a:xfrm>
          <a:prstGeom prst="ben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427B5A1C-0D0F-F848-4B7D-420F1ACE06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2510" y="5089734"/>
            <a:ext cx="1520494" cy="162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191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D481DA-E3F3-7988-E68F-DF1A50FC6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ASICs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5DCC8E7-9174-3028-E062-3D3EB694D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338286" cy="3880773"/>
          </a:xfrm>
        </p:spPr>
        <p:txBody>
          <a:bodyPr/>
          <a:lstStyle/>
          <a:p>
            <a:r>
              <a:rPr lang="en-US" dirty="0"/>
              <a:t>Application Specific Integrated Circuits</a:t>
            </a:r>
          </a:p>
          <a:p>
            <a:r>
              <a:rPr lang="en-US" b="1" dirty="0"/>
              <a:t>Analog</a:t>
            </a:r>
            <a:r>
              <a:rPr lang="en-US" dirty="0"/>
              <a:t> part: </a:t>
            </a:r>
            <a:r>
              <a:rPr lang="en-US" b="1" dirty="0"/>
              <a:t>integrates</a:t>
            </a:r>
            <a:r>
              <a:rPr lang="en-US" dirty="0"/>
              <a:t> the deposited charge and </a:t>
            </a:r>
            <a:r>
              <a:rPr lang="en-US" b="1" dirty="0"/>
              <a:t>samples</a:t>
            </a:r>
            <a:r>
              <a:rPr lang="en-US" dirty="0"/>
              <a:t> the output signal at the peak</a:t>
            </a:r>
          </a:p>
          <a:p>
            <a:r>
              <a:rPr lang="en-US" b="1" dirty="0"/>
              <a:t>Digital</a:t>
            </a:r>
            <a:r>
              <a:rPr lang="en-US" dirty="0"/>
              <a:t> part: </a:t>
            </a:r>
            <a:r>
              <a:rPr lang="en-US" b="1" dirty="0"/>
              <a:t>generates a trigger </a:t>
            </a:r>
            <a:r>
              <a:rPr lang="en-US" dirty="0"/>
              <a:t>signal when a charged particle crosses a given interval of strips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4BE6F0D-ADBD-4F8B-8321-AF482C513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749" y="609600"/>
            <a:ext cx="7075086" cy="3451020"/>
          </a:xfrm>
          <a:prstGeom prst="rect">
            <a:avLst/>
          </a:prstGeom>
        </p:spPr>
      </p:pic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A1FBB07E-042E-5BB3-9209-75DDDAA4DD02}"/>
              </a:ext>
            </a:extLst>
          </p:cNvPr>
          <p:cNvSpPr txBox="1">
            <a:spLocks/>
          </p:cNvSpPr>
          <p:nvPr/>
        </p:nvSpPr>
        <p:spPr>
          <a:xfrm>
            <a:off x="10962671" y="6168110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8B2014-2C23-431B-8888-E551C9FD128A}" type="slidenum">
              <a:rPr lang="it-IT" sz="3200" smtClean="0">
                <a:solidFill>
                  <a:schemeClr val="tx1"/>
                </a:solidFill>
              </a:rPr>
              <a:pPr/>
              <a:t>12</a:t>
            </a:fld>
            <a:endParaRPr lang="it-IT" sz="2800" dirty="0">
              <a:solidFill>
                <a:schemeClr val="tx1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3240FF8-DF0B-4F06-7410-3AE4323A6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668" y="4380756"/>
            <a:ext cx="5877067" cy="244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41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CF0204-63C4-CF28-090C-23B404656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Trigger Configuration Board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789D506-4574-27DC-76B1-5FDD0294F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888" y="1683945"/>
            <a:ext cx="5957180" cy="4357417"/>
          </a:xfrm>
        </p:spPr>
        <p:txBody>
          <a:bodyPr>
            <a:normAutofit/>
          </a:bodyPr>
          <a:lstStyle/>
          <a:p>
            <a:r>
              <a:rPr lang="en-US" dirty="0"/>
              <a:t>VME Board with a Field Programmable Gate Array (FPGA)</a:t>
            </a:r>
          </a:p>
          <a:p>
            <a:r>
              <a:rPr lang="en-US" dirty="0"/>
              <a:t>The firmware of the board was upgraded to:</a:t>
            </a:r>
          </a:p>
          <a:p>
            <a:pPr lvl="1"/>
            <a:r>
              <a:rPr lang="en-US" dirty="0"/>
              <a:t>Load the </a:t>
            </a:r>
            <a:r>
              <a:rPr lang="en-US" b="1" dirty="0"/>
              <a:t>Trigger Configuration Mask </a:t>
            </a:r>
            <a:r>
              <a:rPr lang="en-US" dirty="0"/>
              <a:t>in a Shift Register, including the strips on which to trigger</a:t>
            </a:r>
          </a:p>
          <a:p>
            <a:pPr lvl="1"/>
            <a:r>
              <a:rPr lang="en-US" dirty="0"/>
              <a:t>Load the </a:t>
            </a:r>
            <a:r>
              <a:rPr lang="en-US" b="1" dirty="0"/>
              <a:t>trigger thresholds </a:t>
            </a:r>
            <a:r>
              <a:rPr lang="en-US" dirty="0"/>
              <a:t>set by a DAC on the Repeater Board</a:t>
            </a:r>
          </a:p>
          <a:p>
            <a:pPr lvl="1"/>
            <a:r>
              <a:rPr lang="en-US" b="1" dirty="0"/>
              <a:t>Receive</a:t>
            </a:r>
            <a:r>
              <a:rPr lang="en-US" dirty="0"/>
              <a:t> the </a:t>
            </a:r>
            <a:r>
              <a:rPr lang="en-US" b="1" dirty="0"/>
              <a:t>trigger signal </a:t>
            </a:r>
            <a:r>
              <a:rPr lang="en-US" dirty="0"/>
              <a:t>from </a:t>
            </a:r>
            <a:r>
              <a:rPr lang="en-US" b="1" dirty="0"/>
              <a:t>each silicon module</a:t>
            </a:r>
          </a:p>
          <a:p>
            <a:pPr lvl="1"/>
            <a:r>
              <a:rPr lang="en-US" dirty="0"/>
              <a:t>Implement </a:t>
            </a:r>
            <a:r>
              <a:rPr lang="en-US" b="1" dirty="0"/>
              <a:t>logic conditions </a:t>
            </a:r>
            <a:r>
              <a:rPr lang="en-US" dirty="0"/>
              <a:t>on the signals of the detectors, such as the AND or the OR</a:t>
            </a:r>
          </a:p>
          <a:p>
            <a:r>
              <a:rPr lang="en-US" dirty="0"/>
              <a:t>The software was also upgraded to control this board</a:t>
            </a:r>
          </a:p>
        </p:txBody>
      </p:sp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id="{E0E583F6-5529-F751-E8EF-F1C8D81CE0E2}"/>
              </a:ext>
            </a:extLst>
          </p:cNvPr>
          <p:cNvSpPr txBox="1">
            <a:spLocks/>
          </p:cNvSpPr>
          <p:nvPr/>
        </p:nvSpPr>
        <p:spPr>
          <a:xfrm>
            <a:off x="10962671" y="6168110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8B2014-2C23-431B-8888-E551C9FD128A}" type="slidenum">
              <a:rPr lang="it-IT" sz="3200" smtClean="0">
                <a:solidFill>
                  <a:schemeClr val="tx1"/>
                </a:solidFill>
              </a:rPr>
              <a:pPr/>
              <a:t>13</a:t>
            </a:fld>
            <a:endParaRPr lang="it-IT" sz="2800" dirty="0">
              <a:solidFill>
                <a:schemeClr val="tx1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7628DF5-1F6C-069C-9148-C85AFCE4C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4930" y="4021647"/>
            <a:ext cx="4397648" cy="2836353"/>
          </a:xfrm>
          <a:prstGeom prst="rect">
            <a:avLst/>
          </a:prstGeom>
        </p:spPr>
      </p:pic>
      <p:sp>
        <p:nvSpPr>
          <p:cNvPr id="9" name="Freccia curva 8">
            <a:extLst>
              <a:ext uri="{FF2B5EF4-FFF2-40B4-BE49-F238E27FC236}">
                <a16:creationId xmlns:a16="http://schemas.microsoft.com/office/drawing/2014/main" id="{CD44E150-E1D4-0991-B07C-74D2F04E3721}"/>
              </a:ext>
            </a:extLst>
          </p:cNvPr>
          <p:cNvSpPr/>
          <p:nvPr/>
        </p:nvSpPr>
        <p:spPr>
          <a:xfrm rot="16200000" flipH="1" flipV="1">
            <a:off x="6326503" y="2527490"/>
            <a:ext cx="1007291" cy="1803020"/>
          </a:xfrm>
          <a:prstGeom prst="ben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773E11E-51C6-E2D9-7AA6-F79C1DAAB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118" y="99580"/>
            <a:ext cx="3080321" cy="4105755"/>
          </a:xfrm>
          <a:prstGeom prst="rect">
            <a:avLst/>
          </a:prstGeom>
        </p:spPr>
      </p:pic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D452A718-4F15-02EC-71E0-DEABFC523533}"/>
              </a:ext>
            </a:extLst>
          </p:cNvPr>
          <p:cNvSpPr/>
          <p:nvPr/>
        </p:nvSpPr>
        <p:spPr>
          <a:xfrm rot="14680740">
            <a:off x="8677014" y="5187636"/>
            <a:ext cx="463191" cy="289711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218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AA26AE-216E-DFEF-DBFF-51F6D3EF9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4691371" cy="1320800"/>
          </a:xfrm>
        </p:spPr>
        <p:txBody>
          <a:bodyPr/>
          <a:lstStyle/>
          <a:p>
            <a:r>
              <a:rPr lang="en-US" dirty="0"/>
              <a:t>The ASICs Laboratory</a:t>
            </a:r>
            <a:br>
              <a:rPr lang="en-US" dirty="0"/>
            </a:br>
            <a:r>
              <a:rPr lang="en-US" dirty="0"/>
              <a:t>Characterization (1)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CA818C2-02A7-B8F7-7CF0-F2BDDCAD9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997" y="2281944"/>
            <a:ext cx="3885613" cy="1337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Noise trigger rate </a:t>
            </a:r>
            <a:r>
              <a:rPr lang="en-US" dirty="0"/>
              <a:t>as a function of the Threshold for each strip: by excluding the noisy strips, it is possible to choose a low threshold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3DBE16C-C25D-2CCF-9B3D-E02CAE0F6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90" y="3873050"/>
            <a:ext cx="4292063" cy="2660185"/>
          </a:xfrm>
          <a:prstGeom prst="rect">
            <a:avLst/>
          </a:prstGeom>
        </p:spPr>
      </p:pic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8657D34D-B267-AD8B-4BE2-E18BD1EC1D71}"/>
              </a:ext>
            </a:extLst>
          </p:cNvPr>
          <p:cNvSpPr txBox="1">
            <a:spLocks/>
          </p:cNvSpPr>
          <p:nvPr/>
        </p:nvSpPr>
        <p:spPr>
          <a:xfrm>
            <a:off x="10962671" y="6168110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8B2014-2C23-431B-8888-E551C9FD128A}" type="slidenum">
              <a:rPr lang="it-IT" sz="3200" smtClean="0">
                <a:solidFill>
                  <a:schemeClr val="tx1"/>
                </a:solidFill>
              </a:rPr>
              <a:pPr/>
              <a:t>14</a:t>
            </a:fld>
            <a:endParaRPr lang="it-IT" sz="2800" dirty="0">
              <a:solidFill>
                <a:schemeClr val="tx1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624FBDE-1C60-DCCD-9DE0-095758747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278" y="3873050"/>
            <a:ext cx="4616167" cy="1984838"/>
          </a:xfrm>
          <a:prstGeom prst="rect">
            <a:avLst/>
          </a:prstGeom>
        </p:spPr>
      </p:pic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B1146E16-A098-71A6-F4E7-8EE0C48ECA7E}"/>
              </a:ext>
            </a:extLst>
          </p:cNvPr>
          <p:cNvSpPr txBox="1">
            <a:spLocks/>
          </p:cNvSpPr>
          <p:nvPr/>
        </p:nvSpPr>
        <p:spPr>
          <a:xfrm>
            <a:off x="5818733" y="2401310"/>
            <a:ext cx="3403982" cy="11401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dirty="0"/>
              <a:t>Study of the </a:t>
            </a:r>
            <a:r>
              <a:rPr lang="en-US" b="1" dirty="0"/>
              <a:t>analog response </a:t>
            </a:r>
            <a:r>
              <a:rPr lang="en-US" dirty="0"/>
              <a:t>of each channel with an external </a:t>
            </a:r>
            <a:r>
              <a:rPr lang="en-US" b="1" dirty="0"/>
              <a:t>calibration signal</a:t>
            </a:r>
            <a:r>
              <a:rPr lang="en-US" dirty="0"/>
              <a:t> of different amplitudes</a:t>
            </a:r>
            <a:endParaRPr lang="en-US" b="1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ADE9897E-CE58-610D-8570-AF1622744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4771" y="5972935"/>
            <a:ext cx="4383674" cy="475826"/>
          </a:xfrm>
          <a:prstGeom prst="rect">
            <a:avLst/>
          </a:prstGeom>
        </p:spPr>
      </p:pic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266A16A7-8207-F629-F046-60E162872BEC}"/>
              </a:ext>
            </a:extLst>
          </p:cNvPr>
          <p:cNvSpPr/>
          <p:nvPr/>
        </p:nvSpPr>
        <p:spPr>
          <a:xfrm>
            <a:off x="9222715" y="4105594"/>
            <a:ext cx="808286" cy="29696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10 mV</a:t>
            </a:r>
          </a:p>
        </p:txBody>
      </p:sp>
    </p:spTree>
    <p:extLst>
      <p:ext uri="{BB962C8B-B14F-4D97-AF65-F5344CB8AC3E}">
        <p14:creationId xmlns:p14="http://schemas.microsoft.com/office/powerpoint/2010/main" val="14457280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66AE3-EF62-EC4A-2ED2-8A55A95B0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A52C7E-F704-C748-F7C9-1E4317A08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ASICs Laboratory</a:t>
            </a:r>
            <a:br>
              <a:rPr lang="en-US" dirty="0"/>
            </a:br>
            <a:r>
              <a:rPr lang="en-US" dirty="0"/>
              <a:t>Characterization (2)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9A49A72-F88A-5A38-0A1E-CD7D9A57F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5186" y="2398912"/>
            <a:ext cx="3550634" cy="117493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Mean value </a:t>
            </a:r>
            <a:r>
              <a:rPr lang="en-US" dirty="0"/>
              <a:t>of the </a:t>
            </a:r>
            <a:r>
              <a:rPr lang="en-US" b="1" dirty="0"/>
              <a:t>peak </a:t>
            </a:r>
            <a:r>
              <a:rPr lang="en-US" dirty="0"/>
              <a:t>distribution</a:t>
            </a:r>
            <a:r>
              <a:rPr lang="en-US" b="1" dirty="0"/>
              <a:t> </a:t>
            </a:r>
            <a:r>
              <a:rPr lang="en-US" dirty="0"/>
              <a:t>as a function of the amplitude of the calibration signal</a:t>
            </a:r>
          </a:p>
        </p:txBody>
      </p:sp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776A30DA-0062-FCB7-27E5-A6367A633355}"/>
              </a:ext>
            </a:extLst>
          </p:cNvPr>
          <p:cNvSpPr txBox="1">
            <a:spLocks/>
          </p:cNvSpPr>
          <p:nvPr/>
        </p:nvSpPr>
        <p:spPr>
          <a:xfrm>
            <a:off x="10962671" y="6168110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8B2014-2C23-431B-8888-E551C9FD128A}" type="slidenum">
              <a:rPr lang="it-IT" sz="3200" smtClean="0">
                <a:solidFill>
                  <a:schemeClr val="tx1"/>
                </a:solidFill>
              </a:rPr>
              <a:pPr/>
              <a:t>15</a:t>
            </a:fld>
            <a:endParaRPr lang="it-IT" sz="2800" dirty="0">
              <a:solidFill>
                <a:schemeClr val="tx1"/>
              </a:solidFill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7D5476C4-C71C-6EB0-A801-8434A4F92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534" y="2680630"/>
            <a:ext cx="5456642" cy="1928014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D640A7A3-44CC-B4B5-13C8-255ADCA33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534" y="4728263"/>
            <a:ext cx="5456642" cy="162240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2B4A535D-5CDF-248A-8270-F8FA07158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5466" y="3559989"/>
            <a:ext cx="5050074" cy="2790683"/>
          </a:xfrm>
          <a:prstGeom prst="rect">
            <a:avLst/>
          </a:prstGeom>
        </p:spPr>
      </p:pic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B8CD473F-C35A-12B6-AAB0-40E0AB8FC1F8}"/>
              </a:ext>
            </a:extLst>
          </p:cNvPr>
          <p:cNvSpPr/>
          <p:nvPr/>
        </p:nvSpPr>
        <p:spPr>
          <a:xfrm>
            <a:off x="81481" y="4519970"/>
            <a:ext cx="808286" cy="29696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10 mV</a:t>
            </a:r>
          </a:p>
        </p:txBody>
      </p:sp>
      <p:sp>
        <p:nvSpPr>
          <p:cNvPr id="5" name="Parentesi graffa aperta 4">
            <a:extLst>
              <a:ext uri="{FF2B5EF4-FFF2-40B4-BE49-F238E27FC236}">
                <a16:creationId xmlns:a16="http://schemas.microsoft.com/office/drawing/2014/main" id="{571DBE83-86A0-A1C0-7721-4665658FA606}"/>
              </a:ext>
            </a:extLst>
          </p:cNvPr>
          <p:cNvSpPr/>
          <p:nvPr/>
        </p:nvSpPr>
        <p:spPr>
          <a:xfrm rot="5400000">
            <a:off x="1643390" y="1720185"/>
            <a:ext cx="280657" cy="1520615"/>
          </a:xfrm>
          <a:prstGeom prst="leftBrace">
            <a:avLst>
              <a:gd name="adj1" fmla="val 50268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entesi graffa aperta 5">
            <a:extLst>
              <a:ext uri="{FF2B5EF4-FFF2-40B4-BE49-F238E27FC236}">
                <a16:creationId xmlns:a16="http://schemas.microsoft.com/office/drawing/2014/main" id="{75C2A751-7C83-38E9-290C-266E4E6D68AE}"/>
              </a:ext>
            </a:extLst>
          </p:cNvPr>
          <p:cNvSpPr/>
          <p:nvPr/>
        </p:nvSpPr>
        <p:spPr>
          <a:xfrm rot="5400000">
            <a:off x="3164005" y="1720184"/>
            <a:ext cx="280657" cy="1520615"/>
          </a:xfrm>
          <a:prstGeom prst="leftBrace">
            <a:avLst>
              <a:gd name="adj1" fmla="val 50268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entesi graffa aperta 7">
            <a:extLst>
              <a:ext uri="{FF2B5EF4-FFF2-40B4-BE49-F238E27FC236}">
                <a16:creationId xmlns:a16="http://schemas.microsoft.com/office/drawing/2014/main" id="{AA873459-F739-CA18-5326-50E4244FCCA3}"/>
              </a:ext>
            </a:extLst>
          </p:cNvPr>
          <p:cNvSpPr/>
          <p:nvPr/>
        </p:nvSpPr>
        <p:spPr>
          <a:xfrm rot="5400000">
            <a:off x="4684620" y="1720184"/>
            <a:ext cx="280657" cy="1520615"/>
          </a:xfrm>
          <a:prstGeom prst="leftBrace">
            <a:avLst>
              <a:gd name="adj1" fmla="val 50268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FBEEAEE-AFFE-082F-4834-13590F9CC04B}"/>
              </a:ext>
            </a:extLst>
          </p:cNvPr>
          <p:cNvSpPr txBox="1"/>
          <p:nvPr/>
        </p:nvSpPr>
        <p:spPr>
          <a:xfrm>
            <a:off x="1407998" y="1972578"/>
            <a:ext cx="751439" cy="30777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ASIC 1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937F383-0B52-0C06-8499-29215B96A26B}"/>
              </a:ext>
            </a:extLst>
          </p:cNvPr>
          <p:cNvSpPr txBox="1"/>
          <p:nvPr/>
        </p:nvSpPr>
        <p:spPr>
          <a:xfrm>
            <a:off x="2928613" y="1970029"/>
            <a:ext cx="751439" cy="30777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ASIC 2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312F0AC-DB8C-5607-5475-4B52B5A145BB}"/>
              </a:ext>
            </a:extLst>
          </p:cNvPr>
          <p:cNvSpPr txBox="1"/>
          <p:nvPr/>
        </p:nvSpPr>
        <p:spPr>
          <a:xfrm>
            <a:off x="4449228" y="1970028"/>
            <a:ext cx="751439" cy="30777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ASIC 3</a:t>
            </a: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60B77C4C-7D76-FA12-D848-750AD12264EC}"/>
              </a:ext>
            </a:extLst>
          </p:cNvPr>
          <p:cNvSpPr/>
          <p:nvPr/>
        </p:nvSpPr>
        <p:spPr>
          <a:xfrm>
            <a:off x="9994546" y="4728263"/>
            <a:ext cx="1060994" cy="296967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Saturation</a:t>
            </a:r>
          </a:p>
        </p:txBody>
      </p:sp>
      <p:sp>
        <p:nvSpPr>
          <p:cNvPr id="14" name="Freccia a destra 13">
            <a:extLst>
              <a:ext uri="{FF2B5EF4-FFF2-40B4-BE49-F238E27FC236}">
                <a16:creationId xmlns:a16="http://schemas.microsoft.com/office/drawing/2014/main" id="{A116BB84-3DAC-330E-69F2-150D99D24C33}"/>
              </a:ext>
            </a:extLst>
          </p:cNvPr>
          <p:cNvSpPr/>
          <p:nvPr/>
        </p:nvSpPr>
        <p:spPr>
          <a:xfrm rot="16200000">
            <a:off x="10549505" y="4315096"/>
            <a:ext cx="536622" cy="289711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BDF73182-D96A-6812-F968-CB8A8C4CFA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4838" y="63640"/>
            <a:ext cx="3019708" cy="2071232"/>
          </a:xfrm>
          <a:prstGeom prst="rect">
            <a:avLst/>
          </a:prstGeom>
        </p:spPr>
      </p:pic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3D966B44-058B-B9E9-1A15-7EA9C955F21A}"/>
              </a:ext>
            </a:extLst>
          </p:cNvPr>
          <p:cNvSpPr/>
          <p:nvPr/>
        </p:nvSpPr>
        <p:spPr>
          <a:xfrm rot="5400000">
            <a:off x="8360523" y="595610"/>
            <a:ext cx="516754" cy="41646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8EC7EB1B-6A91-B9D1-4BDC-CDD3A345321D}"/>
              </a:ext>
            </a:extLst>
          </p:cNvPr>
          <p:cNvSpPr/>
          <p:nvPr/>
        </p:nvSpPr>
        <p:spPr>
          <a:xfrm>
            <a:off x="8022124" y="1228659"/>
            <a:ext cx="1193551" cy="46246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3x ASIC</a:t>
            </a:r>
          </a:p>
        </p:txBody>
      </p:sp>
    </p:spTree>
    <p:extLst>
      <p:ext uri="{BB962C8B-B14F-4D97-AF65-F5344CB8AC3E}">
        <p14:creationId xmlns:p14="http://schemas.microsoft.com/office/powerpoint/2010/main" val="4125935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CD673E-8148-673A-46BA-12E44DF95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5089723" cy="1320800"/>
          </a:xfrm>
        </p:spPr>
        <p:txBody>
          <a:bodyPr/>
          <a:lstStyle/>
          <a:p>
            <a:r>
              <a:rPr lang="en-US" dirty="0"/>
              <a:t>The ASICs Laboratory</a:t>
            </a:r>
            <a:br>
              <a:rPr lang="en-US" dirty="0"/>
            </a:br>
            <a:r>
              <a:rPr lang="en-US" dirty="0"/>
              <a:t>Characterization (3)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17FC017-A362-D7AC-AE37-DB6E6271B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487260" cy="388077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Study of the ASICs </a:t>
            </a:r>
            <a:r>
              <a:rPr lang="en-US" b="1" dirty="0"/>
              <a:t>saturation</a:t>
            </a:r>
            <a:r>
              <a:rPr lang="en-US" dirty="0"/>
              <a:t> in terms of </a:t>
            </a:r>
            <a:r>
              <a:rPr lang="en-US" b="1" dirty="0"/>
              <a:t>MIPs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how many </a:t>
            </a:r>
            <a:r>
              <a:rPr lang="en-US" b="1" dirty="0"/>
              <a:t>particles</a:t>
            </a:r>
            <a:r>
              <a:rPr lang="en-US" dirty="0"/>
              <a:t> the detector can </a:t>
            </a:r>
            <a:r>
              <a:rPr lang="en-US" b="1" dirty="0"/>
              <a:t>count</a:t>
            </a:r>
          </a:p>
          <a:p>
            <a:r>
              <a:rPr lang="en-US" dirty="0"/>
              <a:t>Cosmic rays: provide real MIPs</a:t>
            </a:r>
          </a:p>
          <a:p>
            <a:r>
              <a:rPr lang="en-US" baseline="30000" dirty="0"/>
              <a:t>90</a:t>
            </a:r>
            <a:r>
              <a:rPr lang="en-US" dirty="0"/>
              <a:t>Sr: good approximation if placed directly over the module under study</a:t>
            </a:r>
          </a:p>
          <a:p>
            <a:endParaRPr lang="en-US" dirty="0"/>
          </a:p>
          <a:p>
            <a:r>
              <a:rPr lang="en-US" dirty="0"/>
              <a:t>Linear up to 1400 ADC </a:t>
            </a:r>
            <a:r>
              <a:rPr lang="en-US" dirty="0">
                <a:sym typeface="Wingdings" panose="05000000000000000000" pitchFamily="2" charset="2"/>
              </a:rPr>
              <a:t> Linear for 8-13 MIPs</a:t>
            </a:r>
            <a:endParaRPr lang="en-US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7BD1820-448F-B4DA-83FE-C6DBCBE5E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0108" y="2160589"/>
            <a:ext cx="6492041" cy="3572646"/>
          </a:xfrm>
          <a:prstGeom prst="rect">
            <a:avLst/>
          </a:prstGeom>
        </p:spPr>
      </p:pic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80F69191-3D9A-AC9E-DFB2-1418530ADADB}"/>
              </a:ext>
            </a:extLst>
          </p:cNvPr>
          <p:cNvSpPr txBox="1">
            <a:spLocks/>
          </p:cNvSpPr>
          <p:nvPr/>
        </p:nvSpPr>
        <p:spPr>
          <a:xfrm>
            <a:off x="10962671" y="6168110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8B2014-2C23-431B-8888-E551C9FD128A}" type="slidenum">
              <a:rPr lang="it-IT" sz="3200" smtClean="0">
                <a:solidFill>
                  <a:schemeClr val="tx1"/>
                </a:solidFill>
              </a:rPr>
              <a:pPr/>
              <a:t>16</a:t>
            </a:fld>
            <a:endParaRPr lang="it-IT" sz="2800" dirty="0">
              <a:solidFill>
                <a:schemeClr val="tx1"/>
              </a:solidFill>
            </a:endParaRP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E38B0720-E0B1-A100-CFA3-2D0E30C73631}"/>
              </a:ext>
            </a:extLst>
          </p:cNvPr>
          <p:cNvSpPr/>
          <p:nvPr/>
        </p:nvSpPr>
        <p:spPr>
          <a:xfrm>
            <a:off x="6429825" y="849938"/>
            <a:ext cx="1665837" cy="841972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30AFABB-CBB1-87D9-C009-EB7690F7495A}"/>
              </a:ext>
            </a:extLst>
          </p:cNvPr>
          <p:cNvSpPr/>
          <p:nvPr/>
        </p:nvSpPr>
        <p:spPr>
          <a:xfrm>
            <a:off x="6592786" y="957690"/>
            <a:ext cx="1339913" cy="2556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X MODULE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4016B89C-A38B-3C34-DA65-3841FB901BC3}"/>
              </a:ext>
            </a:extLst>
          </p:cNvPr>
          <p:cNvSpPr/>
          <p:nvPr/>
        </p:nvSpPr>
        <p:spPr>
          <a:xfrm>
            <a:off x="6601840" y="1328416"/>
            <a:ext cx="1339913" cy="2556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Y MODULE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C28CA6D-8EFF-47A9-DC9A-36AF188A63CF}"/>
              </a:ext>
            </a:extLst>
          </p:cNvPr>
          <p:cNvSpPr txBox="1"/>
          <p:nvPr/>
        </p:nvSpPr>
        <p:spPr>
          <a:xfrm>
            <a:off x="8113768" y="1077698"/>
            <a:ext cx="1910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Silicon</a:t>
            </a:r>
            <a:br>
              <a:rPr lang="en-US" sz="1200" dirty="0"/>
            </a:br>
            <a:r>
              <a:rPr lang="en-US" sz="1200" dirty="0"/>
              <a:t>Detector</a:t>
            </a: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956B75B9-6084-208A-73F7-259031C61B19}"/>
              </a:ext>
            </a:extLst>
          </p:cNvPr>
          <p:cNvSpPr/>
          <p:nvPr/>
        </p:nvSpPr>
        <p:spPr>
          <a:xfrm>
            <a:off x="6977558" y="372190"/>
            <a:ext cx="588476" cy="36988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baseline="30000" dirty="0"/>
              <a:t>90</a:t>
            </a:r>
            <a:r>
              <a:rPr lang="en-US" sz="1050" b="1" dirty="0"/>
              <a:t>Sr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724847A5-5C33-D760-9DFF-B290875C72A1}"/>
              </a:ext>
            </a:extLst>
          </p:cNvPr>
          <p:cNvCxnSpPr>
            <a:cxnSpLocks/>
          </p:cNvCxnSpPr>
          <p:nvPr/>
        </p:nvCxnSpPr>
        <p:spPr>
          <a:xfrm>
            <a:off x="7217476" y="742076"/>
            <a:ext cx="443620" cy="113995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15FB23E-CDB4-96E0-E16E-A47A807BA736}"/>
              </a:ext>
            </a:extLst>
          </p:cNvPr>
          <p:cNvSpPr txBox="1"/>
          <p:nvPr/>
        </p:nvSpPr>
        <p:spPr>
          <a:xfrm>
            <a:off x="7617340" y="1743533"/>
            <a:ext cx="3153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</a:t>
            </a:r>
            <a:r>
              <a:rPr lang="en-US" sz="1200" baseline="30000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259244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4C0883-2EEC-58B5-E77D-A7542F74E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on beam characterization</a:t>
            </a:r>
            <a:br>
              <a:rPr lang="en-US" dirty="0"/>
            </a:br>
            <a:r>
              <a:rPr lang="en-US" dirty="0"/>
              <a:t>April 2023 @ BTF Frascati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43A3E50-A9B1-5FBC-2197-7E0D780B9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6177" y="2160589"/>
            <a:ext cx="3677383" cy="143297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First real test with a beam: reducing the </a:t>
            </a:r>
            <a:r>
              <a:rPr lang="en-US" b="1" dirty="0"/>
              <a:t>trigger strip interval </a:t>
            </a:r>
            <a:r>
              <a:rPr lang="en-US" dirty="0"/>
              <a:t>results in a </a:t>
            </a:r>
            <a:r>
              <a:rPr lang="en-US" b="1" dirty="0"/>
              <a:t>reduction</a:t>
            </a:r>
            <a:r>
              <a:rPr lang="en-US" dirty="0"/>
              <a:t> of the </a:t>
            </a:r>
            <a:r>
              <a:rPr lang="en-US" b="1" dirty="0"/>
              <a:t>angular divergence</a:t>
            </a:r>
          </a:p>
        </p:txBody>
      </p:sp>
      <p:sp>
        <p:nvSpPr>
          <p:cNvPr id="9" name="Segnaposto numero diapositiva 3">
            <a:extLst>
              <a:ext uri="{FF2B5EF4-FFF2-40B4-BE49-F238E27FC236}">
                <a16:creationId xmlns:a16="http://schemas.microsoft.com/office/drawing/2014/main" id="{DB16EB7F-8E9A-4104-5CEA-134280EF4215}"/>
              </a:ext>
            </a:extLst>
          </p:cNvPr>
          <p:cNvSpPr txBox="1">
            <a:spLocks/>
          </p:cNvSpPr>
          <p:nvPr/>
        </p:nvSpPr>
        <p:spPr>
          <a:xfrm>
            <a:off x="10962671" y="6168110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8B2014-2C23-431B-8888-E551C9FD128A}" type="slidenum">
              <a:rPr lang="it-IT" sz="3200" smtClean="0">
                <a:solidFill>
                  <a:schemeClr val="tx1"/>
                </a:solidFill>
              </a:rPr>
              <a:pPr/>
              <a:t>17</a:t>
            </a:fld>
            <a:endParaRPr lang="it-IT" sz="2800" dirty="0">
              <a:solidFill>
                <a:schemeClr val="tx1"/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13AB76A-92CC-6EA9-28D2-2E4BAFDCD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2853" y="4765976"/>
            <a:ext cx="3339818" cy="199036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A419468-7542-FCE6-907C-8DE1C74A5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329" y="3593565"/>
            <a:ext cx="5207685" cy="304508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45E1F9D8-29D2-2F98-FC5E-2A4CE27A5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2854" y="165456"/>
            <a:ext cx="3339818" cy="4430987"/>
          </a:xfrm>
          <a:prstGeom prst="rect">
            <a:avLst/>
          </a:prstGeom>
        </p:spPr>
      </p:pic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E36CCBD0-F3B8-6FF6-30D0-E87F8A1EFBD2}"/>
              </a:ext>
            </a:extLst>
          </p:cNvPr>
          <p:cNvSpPr/>
          <p:nvPr/>
        </p:nvSpPr>
        <p:spPr>
          <a:xfrm>
            <a:off x="5842501" y="2824021"/>
            <a:ext cx="1649160" cy="76954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Trigger: AND of the Y</a:t>
            </a:r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D5ED2D49-E4FB-5EDC-F13D-2A59DB589373}"/>
              </a:ext>
            </a:extLst>
          </p:cNvPr>
          <p:cNvSpPr/>
          <p:nvPr/>
        </p:nvSpPr>
        <p:spPr>
          <a:xfrm>
            <a:off x="7242773" y="5292223"/>
            <a:ext cx="497776" cy="12674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2C98D38B-2D9D-1FF0-CCA6-852B57D2AE93}"/>
              </a:ext>
            </a:extLst>
          </p:cNvPr>
          <p:cNvSpPr/>
          <p:nvPr/>
        </p:nvSpPr>
        <p:spPr>
          <a:xfrm>
            <a:off x="7242773" y="5475621"/>
            <a:ext cx="497776" cy="126749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F65F3650-F54B-3B06-2835-48026FDDCA81}"/>
              </a:ext>
            </a:extLst>
          </p:cNvPr>
          <p:cNvSpPr/>
          <p:nvPr/>
        </p:nvSpPr>
        <p:spPr>
          <a:xfrm>
            <a:off x="7242773" y="6520949"/>
            <a:ext cx="497776" cy="126749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875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309D64-FB12-15CF-1127-E406AB6FF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GALORE </a:t>
            </a:r>
            <a:r>
              <a:rPr lang="en-US" dirty="0" err="1"/>
              <a:t>Beamtest</a:t>
            </a:r>
            <a:br>
              <a:rPr lang="en-US" dirty="0"/>
            </a:br>
            <a:r>
              <a:rPr lang="en-US" dirty="0"/>
              <a:t>June 2023 @ H8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AAFAE99-C3F4-8857-0E62-E121A08F6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90490"/>
            <a:ext cx="3637160" cy="4257909"/>
          </a:xfrm>
        </p:spPr>
        <p:txBody>
          <a:bodyPr>
            <a:normAutofit/>
          </a:bodyPr>
          <a:lstStyle/>
          <a:p>
            <a:r>
              <a:rPr lang="en-US" dirty="0"/>
              <a:t>Test of the </a:t>
            </a:r>
            <a:r>
              <a:rPr lang="en-US" b="1" dirty="0" err="1"/>
              <a:t>channelling</a:t>
            </a:r>
            <a:r>
              <a:rPr lang="en-US" b="1" dirty="0"/>
              <a:t> efficiency</a:t>
            </a:r>
          </a:p>
          <a:p>
            <a:r>
              <a:rPr lang="en-US" dirty="0"/>
              <a:t>Need to </a:t>
            </a:r>
            <a:r>
              <a:rPr lang="en-US" b="1" dirty="0"/>
              <a:t>track</a:t>
            </a:r>
            <a:r>
              <a:rPr lang="en-US" dirty="0"/>
              <a:t> the </a:t>
            </a:r>
            <a:r>
              <a:rPr lang="en-US" b="1" dirty="0"/>
              <a:t>incoming</a:t>
            </a:r>
            <a:r>
              <a:rPr lang="en-US" dirty="0"/>
              <a:t> and </a:t>
            </a:r>
            <a:r>
              <a:rPr lang="en-US" b="1" dirty="0"/>
              <a:t>outgoing</a:t>
            </a:r>
            <a:r>
              <a:rPr lang="en-US" dirty="0"/>
              <a:t> particle</a:t>
            </a:r>
          </a:p>
          <a:p>
            <a:r>
              <a:rPr lang="en-US" dirty="0"/>
              <a:t>The downstream detector (S3) must “see” both the </a:t>
            </a:r>
            <a:r>
              <a:rPr lang="en-US" b="1" dirty="0"/>
              <a:t>direct</a:t>
            </a:r>
            <a:r>
              <a:rPr lang="en-US" dirty="0"/>
              <a:t> and the </a:t>
            </a:r>
            <a:r>
              <a:rPr lang="en-US" b="1" dirty="0" err="1"/>
              <a:t>channelled</a:t>
            </a:r>
            <a:r>
              <a:rPr lang="en-US" dirty="0"/>
              <a:t> beam</a:t>
            </a:r>
          </a:p>
          <a:p>
            <a:endParaRPr lang="en-US" dirty="0"/>
          </a:p>
          <a:p>
            <a:r>
              <a:rPr lang="en-US" dirty="0"/>
              <a:t>The H8 beam is ~1cm </a:t>
            </a:r>
            <a:r>
              <a:rPr lang="en-US" dirty="0">
                <a:sym typeface="Wingdings" panose="05000000000000000000" pitchFamily="2" charset="2"/>
              </a:rPr>
              <a:t> Need to </a:t>
            </a:r>
            <a:r>
              <a:rPr lang="en-US" b="1" dirty="0">
                <a:sym typeface="Wingdings" panose="05000000000000000000" pitchFamily="2" charset="2"/>
              </a:rPr>
              <a:t>select</a:t>
            </a:r>
            <a:r>
              <a:rPr lang="en-US" dirty="0">
                <a:sym typeface="Wingdings" panose="05000000000000000000" pitchFamily="2" charset="2"/>
              </a:rPr>
              <a:t> only particles impinging on the crystal</a:t>
            </a:r>
            <a:endParaRPr lang="en-US" dirty="0"/>
          </a:p>
          <a:p>
            <a:endParaRPr lang="en-US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C049537-6761-1D46-F5EA-FBC8CD02A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608" y="2138826"/>
            <a:ext cx="6041916" cy="152836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F56E916-E319-1BCF-30FE-233557C0E8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86"/>
          <a:stretch/>
        </p:blipFill>
        <p:spPr>
          <a:xfrm>
            <a:off x="4685622" y="4164596"/>
            <a:ext cx="2106644" cy="236747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FA40566-1C80-E5DC-5C71-179CC8FFF5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021"/>
          <a:stretch/>
        </p:blipFill>
        <p:spPr>
          <a:xfrm>
            <a:off x="6894252" y="4164596"/>
            <a:ext cx="2271558" cy="2367479"/>
          </a:xfrm>
          <a:prstGeom prst="rect">
            <a:avLst/>
          </a:prstGeom>
        </p:spPr>
      </p:pic>
      <p:sp>
        <p:nvSpPr>
          <p:cNvPr id="11" name="AutoShape 6">
            <a:extLst>
              <a:ext uri="{FF2B5EF4-FFF2-40B4-BE49-F238E27FC236}">
                <a16:creationId xmlns:a16="http://schemas.microsoft.com/office/drawing/2014/main" id="{097ADDFD-5F5A-A96A-D5FC-97C7E6E377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4021" y="2500105"/>
            <a:ext cx="298484" cy="29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AE7678B6-4561-C0C9-90ED-39AAD36C8A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8179" y="4164596"/>
            <a:ext cx="1776190" cy="2367480"/>
          </a:xfrm>
          <a:prstGeom prst="rect">
            <a:avLst/>
          </a:prstGeom>
        </p:spPr>
      </p:pic>
      <p:sp>
        <p:nvSpPr>
          <p:cNvPr id="13" name="Parentesi graffa aperta 12">
            <a:extLst>
              <a:ext uri="{FF2B5EF4-FFF2-40B4-BE49-F238E27FC236}">
                <a16:creationId xmlns:a16="http://schemas.microsoft.com/office/drawing/2014/main" id="{F4597C59-BAA2-4AC3-ADDD-F486AFA3503F}"/>
              </a:ext>
            </a:extLst>
          </p:cNvPr>
          <p:cNvSpPr/>
          <p:nvPr/>
        </p:nvSpPr>
        <p:spPr>
          <a:xfrm rot="16200000">
            <a:off x="5396590" y="3267341"/>
            <a:ext cx="380245" cy="1178394"/>
          </a:xfrm>
          <a:prstGeom prst="leftBrace">
            <a:avLst>
              <a:gd name="adj1" fmla="val 25000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entesi graffa aperta 13">
            <a:extLst>
              <a:ext uri="{FF2B5EF4-FFF2-40B4-BE49-F238E27FC236}">
                <a16:creationId xmlns:a16="http://schemas.microsoft.com/office/drawing/2014/main" id="{5C53B562-C8FE-A87A-64C2-6E55F386EA10}"/>
              </a:ext>
            </a:extLst>
          </p:cNvPr>
          <p:cNvSpPr/>
          <p:nvPr/>
        </p:nvSpPr>
        <p:spPr>
          <a:xfrm rot="16200000">
            <a:off x="6692676" y="3267341"/>
            <a:ext cx="380245" cy="1178394"/>
          </a:xfrm>
          <a:prstGeom prst="leftBrace">
            <a:avLst>
              <a:gd name="adj1" fmla="val 25000"/>
              <a:gd name="adj2" fmla="val 71512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ccia a destra 15">
            <a:extLst>
              <a:ext uri="{FF2B5EF4-FFF2-40B4-BE49-F238E27FC236}">
                <a16:creationId xmlns:a16="http://schemas.microsoft.com/office/drawing/2014/main" id="{6DAFF52D-255A-4BF5-89D8-91409AD44FAC}"/>
              </a:ext>
            </a:extLst>
          </p:cNvPr>
          <p:cNvSpPr/>
          <p:nvPr/>
        </p:nvSpPr>
        <p:spPr>
          <a:xfrm rot="4456783">
            <a:off x="9192864" y="3864408"/>
            <a:ext cx="642796" cy="3055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egnaposto numero diapositiva 3">
            <a:extLst>
              <a:ext uri="{FF2B5EF4-FFF2-40B4-BE49-F238E27FC236}">
                <a16:creationId xmlns:a16="http://schemas.microsoft.com/office/drawing/2014/main" id="{46506B40-DFD3-8CD4-5CC2-F6B3AB7D3D73}"/>
              </a:ext>
            </a:extLst>
          </p:cNvPr>
          <p:cNvSpPr txBox="1">
            <a:spLocks/>
          </p:cNvSpPr>
          <p:nvPr/>
        </p:nvSpPr>
        <p:spPr>
          <a:xfrm>
            <a:off x="10962671" y="6168110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8B2014-2C23-431B-8888-E551C9FD128A}" type="slidenum">
              <a:rPr lang="it-IT" sz="3200" smtClean="0">
                <a:solidFill>
                  <a:schemeClr val="tx1"/>
                </a:solidFill>
              </a:rPr>
              <a:pPr/>
              <a:t>18</a:t>
            </a:fld>
            <a:endParaRPr lang="it-IT" sz="2800" dirty="0">
              <a:solidFill>
                <a:schemeClr val="tx1"/>
              </a:solidFill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72216D80-3C41-71DE-AB29-BCA8CD692B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3656" y="190145"/>
            <a:ext cx="3285868" cy="1844468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F88319E-01CD-733A-7ADE-EF79A011FEAA}"/>
              </a:ext>
            </a:extLst>
          </p:cNvPr>
          <p:cNvSpPr txBox="1"/>
          <p:nvPr/>
        </p:nvSpPr>
        <p:spPr>
          <a:xfrm>
            <a:off x="5232902" y="811283"/>
            <a:ext cx="2401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Sketch of the crystal in the XZ plane</a:t>
            </a:r>
          </a:p>
        </p:txBody>
      </p:sp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C47027A3-45A1-91A6-A135-2F4809E4B739}"/>
              </a:ext>
            </a:extLst>
          </p:cNvPr>
          <p:cNvSpPr/>
          <p:nvPr/>
        </p:nvSpPr>
        <p:spPr>
          <a:xfrm>
            <a:off x="7634190" y="1484080"/>
            <a:ext cx="1299880" cy="314680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BEAM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F3CDED15-488A-F6D7-201E-DDEBAC9EEF28}"/>
              </a:ext>
            </a:extLst>
          </p:cNvPr>
          <p:cNvSpPr/>
          <p:nvPr/>
        </p:nvSpPr>
        <p:spPr>
          <a:xfrm rot="5400000">
            <a:off x="5117683" y="4442779"/>
            <a:ext cx="1104520" cy="548156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0E408784-7745-499E-B399-3C90FB58E488}"/>
              </a:ext>
            </a:extLst>
          </p:cNvPr>
          <p:cNvSpPr/>
          <p:nvPr/>
        </p:nvSpPr>
        <p:spPr>
          <a:xfrm rot="5400000">
            <a:off x="5927300" y="5112488"/>
            <a:ext cx="870792" cy="619416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DF217868-6ACB-623D-9EB3-F90F5C99730B}"/>
              </a:ext>
            </a:extLst>
          </p:cNvPr>
          <p:cNvSpPr/>
          <p:nvPr/>
        </p:nvSpPr>
        <p:spPr>
          <a:xfrm rot="5400000">
            <a:off x="7130770" y="4528587"/>
            <a:ext cx="812480" cy="878186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AB11EE6D-871B-9875-E46D-2CA4F7A52C04}"/>
              </a:ext>
            </a:extLst>
          </p:cNvPr>
          <p:cNvSpPr/>
          <p:nvPr/>
        </p:nvSpPr>
        <p:spPr>
          <a:xfrm rot="5400000">
            <a:off x="7767120" y="4879064"/>
            <a:ext cx="1296152" cy="660904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97D85E6D-1369-4F58-D903-C58598C775ED}"/>
              </a:ext>
            </a:extLst>
          </p:cNvPr>
          <p:cNvSpPr/>
          <p:nvPr/>
        </p:nvSpPr>
        <p:spPr>
          <a:xfrm rot="5400000">
            <a:off x="10003257" y="5039764"/>
            <a:ext cx="794189" cy="1462503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772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F61C9F-B650-1626-3F3F-DCB4DE6A5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73935"/>
            <a:ext cx="4999189" cy="1320800"/>
          </a:xfrm>
        </p:spPr>
        <p:txBody>
          <a:bodyPr/>
          <a:lstStyle/>
          <a:p>
            <a:r>
              <a:rPr lang="en-US" dirty="0"/>
              <a:t>GALORE </a:t>
            </a:r>
            <a:r>
              <a:rPr lang="en-US" dirty="0" err="1"/>
              <a:t>Beamtest</a:t>
            </a:r>
            <a:r>
              <a:rPr lang="en-US" dirty="0"/>
              <a:t> (2)</a:t>
            </a:r>
            <a:br>
              <a:rPr lang="en-US" dirty="0"/>
            </a:br>
            <a:r>
              <a:rPr lang="en-US" dirty="0"/>
              <a:t>Trigger interval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3DAB19B-7247-4A60-02FD-04D2D9C0A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5115" y="321771"/>
            <a:ext cx="3813185" cy="1598462"/>
          </a:xfr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Reducing</a:t>
            </a:r>
            <a:r>
              <a:rPr lang="en-US" dirty="0"/>
              <a:t> the </a:t>
            </a:r>
            <a:r>
              <a:rPr lang="en-US" b="1" dirty="0"/>
              <a:t>trigger region </a:t>
            </a:r>
            <a:r>
              <a:rPr lang="en-US" dirty="0"/>
              <a:t>allowed the collection of a </a:t>
            </a:r>
            <a:r>
              <a:rPr lang="en-US" b="1" dirty="0"/>
              <a:t>large</a:t>
            </a:r>
            <a:r>
              <a:rPr lang="en-US" dirty="0"/>
              <a:t> enough </a:t>
            </a:r>
            <a:r>
              <a:rPr lang="en-US" b="1" dirty="0"/>
              <a:t>statistics</a:t>
            </a:r>
            <a:r>
              <a:rPr lang="en-US" dirty="0"/>
              <a:t> </a:t>
            </a:r>
          </a:p>
          <a:p>
            <a:r>
              <a:rPr lang="en-US" b="1" dirty="0"/>
              <a:t>Without</a:t>
            </a:r>
            <a:r>
              <a:rPr lang="en-US" dirty="0"/>
              <a:t> the self trigger upgrade, it would have been </a:t>
            </a:r>
            <a:r>
              <a:rPr lang="en-US" b="1" dirty="0"/>
              <a:t>impossible</a:t>
            </a:r>
            <a:r>
              <a:rPr lang="en-US" dirty="0"/>
              <a:t> to perform the </a:t>
            </a:r>
            <a:r>
              <a:rPr lang="en-US" dirty="0" err="1"/>
              <a:t>beamtest</a:t>
            </a:r>
            <a:endParaRPr lang="en-US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998E2DF-8396-F411-569A-83C4F53CD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125" y="3099489"/>
            <a:ext cx="5341674" cy="306862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31A69D0-4330-07D6-A663-F83556CA90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46"/>
          <a:stretch/>
        </p:blipFill>
        <p:spPr>
          <a:xfrm>
            <a:off x="6615382" y="3099489"/>
            <a:ext cx="5317240" cy="3068621"/>
          </a:xfrm>
          <a:prstGeom prst="rect">
            <a:avLst/>
          </a:prstGeom>
        </p:spPr>
      </p:pic>
      <p:sp>
        <p:nvSpPr>
          <p:cNvPr id="9" name="Segnaposto numero diapositiva 3">
            <a:extLst>
              <a:ext uri="{FF2B5EF4-FFF2-40B4-BE49-F238E27FC236}">
                <a16:creationId xmlns:a16="http://schemas.microsoft.com/office/drawing/2014/main" id="{3064C4CD-11B4-8C73-5EB6-7BC1E88B66A7}"/>
              </a:ext>
            </a:extLst>
          </p:cNvPr>
          <p:cNvSpPr txBox="1">
            <a:spLocks/>
          </p:cNvSpPr>
          <p:nvPr/>
        </p:nvSpPr>
        <p:spPr>
          <a:xfrm>
            <a:off x="10962671" y="6168110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8B2014-2C23-431B-8888-E551C9FD128A}" type="slidenum">
              <a:rPr lang="it-IT" sz="3200" smtClean="0">
                <a:solidFill>
                  <a:schemeClr val="tx1"/>
                </a:solidFill>
              </a:rPr>
              <a:pPr/>
              <a:t>19</a:t>
            </a:fld>
            <a:endParaRPr lang="it-IT" sz="2800" dirty="0">
              <a:solidFill>
                <a:schemeClr val="tx1"/>
              </a:solidFill>
            </a:endParaRPr>
          </a:p>
        </p:txBody>
      </p:sp>
      <p:sp>
        <p:nvSpPr>
          <p:cNvPr id="10" name="Freccia a inversione 9">
            <a:extLst>
              <a:ext uri="{FF2B5EF4-FFF2-40B4-BE49-F238E27FC236}">
                <a16:creationId xmlns:a16="http://schemas.microsoft.com/office/drawing/2014/main" id="{A2BF244B-697A-22CA-3887-3E00CF97DB6A}"/>
              </a:ext>
            </a:extLst>
          </p:cNvPr>
          <p:cNvSpPr/>
          <p:nvPr/>
        </p:nvSpPr>
        <p:spPr>
          <a:xfrm rot="16200000">
            <a:off x="-1223030" y="3198280"/>
            <a:ext cx="3880773" cy="915954"/>
          </a:xfrm>
          <a:prstGeom prst="uturnArrow">
            <a:avLst>
              <a:gd name="adj1" fmla="val 22035"/>
              <a:gd name="adj2" fmla="val 25000"/>
              <a:gd name="adj3" fmla="val 25000"/>
              <a:gd name="adj4" fmla="val 43750"/>
              <a:gd name="adj5" fmla="val 9279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14CEA0A-322E-2149-7CE2-4E29BC3ED651}"/>
              </a:ext>
            </a:extLst>
          </p:cNvPr>
          <p:cNvSpPr txBox="1"/>
          <p:nvPr/>
        </p:nvSpPr>
        <p:spPr>
          <a:xfrm>
            <a:off x="1303700" y="1715870"/>
            <a:ext cx="2498756" cy="64633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</a:lstStyle>
          <a:p>
            <a:r>
              <a:rPr lang="en-US" dirty="0"/>
              <a:t>Select 3-5% of the whole beam</a:t>
            </a:r>
          </a:p>
        </p:txBody>
      </p:sp>
      <p:sp>
        <p:nvSpPr>
          <p:cNvPr id="12" name="Freccia a inversione 11">
            <a:extLst>
              <a:ext uri="{FF2B5EF4-FFF2-40B4-BE49-F238E27FC236}">
                <a16:creationId xmlns:a16="http://schemas.microsoft.com/office/drawing/2014/main" id="{52F59791-4004-1085-C518-77995214A0C1}"/>
              </a:ext>
            </a:extLst>
          </p:cNvPr>
          <p:cNvSpPr/>
          <p:nvPr/>
        </p:nvSpPr>
        <p:spPr>
          <a:xfrm rot="16200000">
            <a:off x="233699" y="3141568"/>
            <a:ext cx="1385271" cy="497999"/>
          </a:xfrm>
          <a:prstGeom prst="uturnArrow">
            <a:avLst>
              <a:gd name="adj1" fmla="val 32943"/>
              <a:gd name="adj2" fmla="val 25000"/>
              <a:gd name="adj3" fmla="val 30454"/>
              <a:gd name="adj4" fmla="val 43750"/>
              <a:gd name="adj5" fmla="val 10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B31D9A8-3ED3-6802-D54D-DB9252EB9E8F}"/>
              </a:ext>
            </a:extLst>
          </p:cNvPr>
          <p:cNvSpPr txBox="1"/>
          <p:nvPr/>
        </p:nvSpPr>
        <p:spPr>
          <a:xfrm>
            <a:off x="1303700" y="2453158"/>
            <a:ext cx="2498756" cy="64633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Select 20-25% of the whole beam</a:t>
            </a:r>
          </a:p>
        </p:txBody>
      </p:sp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9B08EEEB-8072-5D20-5EF8-9E9BB54781AB}"/>
              </a:ext>
            </a:extLst>
          </p:cNvPr>
          <p:cNvSpPr/>
          <p:nvPr/>
        </p:nvSpPr>
        <p:spPr>
          <a:xfrm>
            <a:off x="3930821" y="1920233"/>
            <a:ext cx="677917" cy="30742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CEDC3025-F33A-D594-9CAB-56720B33E9DE}"/>
              </a:ext>
            </a:extLst>
          </p:cNvPr>
          <p:cNvSpPr/>
          <p:nvPr/>
        </p:nvSpPr>
        <p:spPr>
          <a:xfrm>
            <a:off x="3930822" y="2622610"/>
            <a:ext cx="677917" cy="30742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8936B30-244A-D7A5-D44A-175A7307F6C4}"/>
              </a:ext>
            </a:extLst>
          </p:cNvPr>
          <p:cNvSpPr txBox="1"/>
          <p:nvPr/>
        </p:nvSpPr>
        <p:spPr>
          <a:xfrm>
            <a:off x="4737102" y="1889280"/>
            <a:ext cx="2089366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</a:lstStyle>
          <a:p>
            <a:r>
              <a:rPr lang="en-US" dirty="0"/>
              <a:t>20-30 times faster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6B8DA43-E592-5D47-A196-6463AADEC019}"/>
              </a:ext>
            </a:extLst>
          </p:cNvPr>
          <p:cNvSpPr txBox="1"/>
          <p:nvPr/>
        </p:nvSpPr>
        <p:spPr>
          <a:xfrm>
            <a:off x="4737102" y="2592002"/>
            <a:ext cx="1908271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</a:lstStyle>
          <a:p>
            <a:r>
              <a:rPr lang="en-US" dirty="0"/>
              <a:t>4-5 times faster</a:t>
            </a:r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9C80D292-D370-C9D6-E304-E6AD4F35B697}"/>
              </a:ext>
            </a:extLst>
          </p:cNvPr>
          <p:cNvCxnSpPr>
            <a:cxnSpLocks/>
          </p:cNvCxnSpPr>
          <p:nvPr/>
        </p:nvCxnSpPr>
        <p:spPr>
          <a:xfrm>
            <a:off x="959667" y="4608216"/>
            <a:ext cx="1108144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E2189944-8322-91CC-C363-A9CD5B57054B}"/>
              </a:ext>
            </a:extLst>
          </p:cNvPr>
          <p:cNvSpPr/>
          <p:nvPr/>
        </p:nvSpPr>
        <p:spPr>
          <a:xfrm>
            <a:off x="7761114" y="2060473"/>
            <a:ext cx="1649160" cy="76954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Trigger: AND of the X</a:t>
            </a:r>
          </a:p>
        </p:txBody>
      </p:sp>
    </p:spTree>
    <p:extLst>
      <p:ext uri="{BB962C8B-B14F-4D97-AF65-F5344CB8AC3E}">
        <p14:creationId xmlns:p14="http://schemas.microsoft.com/office/powerpoint/2010/main" val="279447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CF9070-5CCB-308B-3A66-A816E5C51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9096C4-FCD0-8616-EDDF-05E4C799E7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 b="1" dirty="0"/>
              <a:t>crystals</a:t>
            </a:r>
            <a:r>
              <a:rPr lang="en-US" dirty="0"/>
              <a:t> and </a:t>
            </a:r>
            <a:r>
              <a:rPr lang="en-US" b="1" dirty="0"/>
              <a:t>directional effects </a:t>
            </a:r>
            <a:r>
              <a:rPr lang="en-US" dirty="0"/>
              <a:t>are</a:t>
            </a:r>
          </a:p>
          <a:p>
            <a:r>
              <a:rPr lang="en-US" b="1" dirty="0" err="1"/>
              <a:t>Channelling</a:t>
            </a:r>
            <a:r>
              <a:rPr lang="en-US" dirty="0"/>
              <a:t> in </a:t>
            </a:r>
            <a:r>
              <a:rPr lang="en-US" b="1" dirty="0"/>
              <a:t>straight</a:t>
            </a:r>
            <a:r>
              <a:rPr lang="en-US" dirty="0"/>
              <a:t> and </a:t>
            </a:r>
            <a:r>
              <a:rPr lang="en-US" b="1" dirty="0"/>
              <a:t>bent</a:t>
            </a:r>
            <a:r>
              <a:rPr lang="en-US" dirty="0"/>
              <a:t> crystals</a:t>
            </a:r>
          </a:p>
          <a:p>
            <a:r>
              <a:rPr lang="en-US" dirty="0"/>
              <a:t>The </a:t>
            </a:r>
            <a:r>
              <a:rPr lang="en-US" b="1" dirty="0"/>
              <a:t>GALORE</a:t>
            </a:r>
            <a:r>
              <a:rPr lang="en-US" dirty="0"/>
              <a:t> and </a:t>
            </a:r>
            <a:r>
              <a:rPr lang="en-US" b="1" dirty="0" err="1"/>
              <a:t>e+BOOST</a:t>
            </a:r>
            <a:r>
              <a:rPr lang="en-US" b="1" dirty="0"/>
              <a:t> </a:t>
            </a:r>
            <a:r>
              <a:rPr lang="en-US" dirty="0"/>
              <a:t>projects</a:t>
            </a:r>
          </a:p>
          <a:p>
            <a:r>
              <a:rPr lang="en-US" dirty="0"/>
              <a:t>The INSULAB </a:t>
            </a:r>
            <a:r>
              <a:rPr lang="en-US" b="1" dirty="0"/>
              <a:t>Test System</a:t>
            </a:r>
          </a:p>
          <a:p>
            <a:r>
              <a:rPr lang="en-US" b="1" dirty="0"/>
              <a:t>Upgrading</a:t>
            </a:r>
            <a:r>
              <a:rPr lang="en-US" dirty="0"/>
              <a:t> the test system to </a:t>
            </a:r>
            <a:r>
              <a:rPr lang="en-US" b="1" dirty="0"/>
              <a:t>match</a:t>
            </a:r>
            <a:r>
              <a:rPr lang="en-US" dirty="0"/>
              <a:t> the experiments </a:t>
            </a:r>
            <a:r>
              <a:rPr lang="en-US" b="1" dirty="0"/>
              <a:t>requirements</a:t>
            </a:r>
          </a:p>
          <a:p>
            <a:r>
              <a:rPr lang="en-US" dirty="0"/>
              <a:t>Laboratory and on beam </a:t>
            </a:r>
            <a:r>
              <a:rPr lang="en-US" b="1" dirty="0"/>
              <a:t>characterization</a:t>
            </a:r>
            <a:r>
              <a:rPr lang="en-US" dirty="0"/>
              <a:t> of the </a:t>
            </a:r>
            <a:r>
              <a:rPr lang="en-US" b="1" dirty="0"/>
              <a:t>upgraded system</a:t>
            </a:r>
          </a:p>
          <a:p>
            <a:r>
              <a:rPr lang="en-US" b="1" dirty="0"/>
              <a:t>Preliminary</a:t>
            </a:r>
            <a:r>
              <a:rPr lang="en-US" dirty="0"/>
              <a:t> </a:t>
            </a:r>
            <a:r>
              <a:rPr lang="en-US" dirty="0" err="1"/>
              <a:t>beamtests</a:t>
            </a:r>
            <a:r>
              <a:rPr lang="en-US" dirty="0"/>
              <a:t> </a:t>
            </a:r>
            <a:r>
              <a:rPr lang="en-US" b="1" dirty="0"/>
              <a:t>results</a:t>
            </a:r>
            <a:r>
              <a:rPr lang="en-US" dirty="0"/>
              <a:t> of the two experiments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1B90336-EB84-22A2-C3A2-5C287F0F0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2671" y="6168110"/>
            <a:ext cx="683339" cy="365125"/>
          </a:xfrm>
        </p:spPr>
        <p:txBody>
          <a:bodyPr/>
          <a:lstStyle/>
          <a:p>
            <a:fld id="{878B2014-2C23-431B-8888-E551C9FD128A}" type="slidenum">
              <a:rPr lang="it-IT" sz="3200" smtClean="0">
                <a:solidFill>
                  <a:schemeClr val="tx1"/>
                </a:solidFill>
              </a:rPr>
              <a:t>2</a:t>
            </a:fld>
            <a:endParaRPr lang="it-IT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1370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335402-4D6F-F0CB-07AB-F59357CBD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5017296" cy="1320800"/>
          </a:xfrm>
        </p:spPr>
        <p:txBody>
          <a:bodyPr/>
          <a:lstStyle/>
          <a:p>
            <a:r>
              <a:rPr lang="en-US" dirty="0"/>
              <a:t>GALORE </a:t>
            </a:r>
            <a:r>
              <a:rPr lang="en-US" dirty="0" err="1"/>
              <a:t>Beamtest</a:t>
            </a:r>
            <a:r>
              <a:rPr lang="en-US" dirty="0"/>
              <a:t> (3)</a:t>
            </a:r>
            <a:br>
              <a:rPr lang="en-US" dirty="0"/>
            </a:br>
            <a:r>
              <a:rPr lang="en-US" dirty="0"/>
              <a:t>Aligning the crystal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57C1FA5-B155-CBDB-A283-E5C3DB1C2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7036218" cy="3880773"/>
          </a:xfrm>
        </p:spPr>
        <p:txBody>
          <a:bodyPr/>
          <a:lstStyle/>
          <a:p>
            <a:r>
              <a:rPr lang="en-US" dirty="0"/>
              <a:t>The crystal must be </a:t>
            </a:r>
            <a:r>
              <a:rPr lang="en-US" b="1" dirty="0"/>
              <a:t>centered</a:t>
            </a:r>
            <a:r>
              <a:rPr lang="en-US" dirty="0"/>
              <a:t> on the beam</a:t>
            </a:r>
          </a:p>
          <a:p>
            <a:r>
              <a:rPr lang="en-US" dirty="0"/>
              <a:t>Idea for </a:t>
            </a:r>
            <a:r>
              <a:rPr lang="en-US" b="1" dirty="0"/>
              <a:t>alignment</a:t>
            </a:r>
            <a:r>
              <a:rPr lang="en-US" dirty="0"/>
              <a:t>: particles </a:t>
            </a:r>
            <a:r>
              <a:rPr lang="en-US" b="1" dirty="0"/>
              <a:t>scatter</a:t>
            </a:r>
            <a:r>
              <a:rPr lang="en-US" dirty="0"/>
              <a:t> when they cross material, therefore the </a:t>
            </a:r>
            <a:r>
              <a:rPr lang="en-US" b="1" dirty="0"/>
              <a:t>rms</a:t>
            </a:r>
            <a:r>
              <a:rPr lang="en-US" dirty="0"/>
              <a:t> of the </a:t>
            </a:r>
            <a:r>
              <a:rPr lang="en-US" b="1" dirty="0"/>
              <a:t>angular deflection </a:t>
            </a:r>
            <a:r>
              <a:rPr lang="en-US" dirty="0"/>
              <a:t>distribution increases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B95CEDE-68C0-2F17-951D-E0BB1FCDF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3665098"/>
            <a:ext cx="6001976" cy="294056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2E52E9D-8EE6-7BFD-759C-73E0901BC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4915" y="1008664"/>
            <a:ext cx="3326220" cy="4458856"/>
          </a:xfrm>
          <a:prstGeom prst="rect">
            <a:avLst/>
          </a:prstGeom>
        </p:spPr>
      </p:pic>
      <p:sp>
        <p:nvSpPr>
          <p:cNvPr id="9" name="Segnaposto numero diapositiva 3">
            <a:extLst>
              <a:ext uri="{FF2B5EF4-FFF2-40B4-BE49-F238E27FC236}">
                <a16:creationId xmlns:a16="http://schemas.microsoft.com/office/drawing/2014/main" id="{91B7CE13-E8B2-4255-8729-CFD243A272B9}"/>
              </a:ext>
            </a:extLst>
          </p:cNvPr>
          <p:cNvSpPr txBox="1">
            <a:spLocks/>
          </p:cNvSpPr>
          <p:nvPr/>
        </p:nvSpPr>
        <p:spPr>
          <a:xfrm>
            <a:off x="10962671" y="6168110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8B2014-2C23-431B-8888-E551C9FD128A}" type="slidenum">
              <a:rPr lang="it-IT" sz="3200" smtClean="0">
                <a:solidFill>
                  <a:schemeClr val="tx1"/>
                </a:solidFill>
              </a:rPr>
              <a:pPr/>
              <a:t>20</a:t>
            </a:fld>
            <a:endParaRPr lang="it-IT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7035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352753-1E70-8FE9-14A8-9963B482F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GALORE </a:t>
            </a:r>
            <a:r>
              <a:rPr lang="en-US" dirty="0" err="1"/>
              <a:t>Beamtest</a:t>
            </a:r>
            <a:r>
              <a:rPr lang="en-US" dirty="0"/>
              <a:t> (4)</a:t>
            </a:r>
            <a:br>
              <a:rPr lang="en-US" dirty="0"/>
            </a:br>
            <a:r>
              <a:rPr lang="en-US" dirty="0"/>
              <a:t>Preliminary results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CC67E00-7D26-4C5A-9C1C-846273758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897" y="672315"/>
            <a:ext cx="5282768" cy="520919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6707A61-EBF0-26B0-A0C7-AD13FD64C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513" y="4083113"/>
            <a:ext cx="4812435" cy="2640155"/>
          </a:xfrm>
          <a:prstGeom prst="rect">
            <a:avLst/>
          </a:prstGeom>
        </p:spPr>
      </p:pic>
      <p:sp>
        <p:nvSpPr>
          <p:cNvPr id="11" name="Segnaposto numero diapositiva 3">
            <a:extLst>
              <a:ext uri="{FF2B5EF4-FFF2-40B4-BE49-F238E27FC236}">
                <a16:creationId xmlns:a16="http://schemas.microsoft.com/office/drawing/2014/main" id="{8082731E-3A91-892E-7113-CE4995DD89B1}"/>
              </a:ext>
            </a:extLst>
          </p:cNvPr>
          <p:cNvSpPr txBox="1">
            <a:spLocks/>
          </p:cNvSpPr>
          <p:nvPr/>
        </p:nvSpPr>
        <p:spPr>
          <a:xfrm>
            <a:off x="10962671" y="6168110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8B2014-2C23-431B-8888-E551C9FD128A}" type="slidenum">
              <a:rPr lang="it-IT" sz="3200" smtClean="0">
                <a:solidFill>
                  <a:schemeClr val="tx1"/>
                </a:solidFill>
              </a:rPr>
              <a:pPr/>
              <a:t>21</a:t>
            </a:fld>
            <a:endParaRPr lang="it-IT" sz="2800" dirty="0">
              <a:solidFill>
                <a:schemeClr val="tx1"/>
              </a:solidFill>
            </a:endParaRP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452048AB-58C4-3CFD-ED34-DD6FA5B5220B}"/>
              </a:ext>
            </a:extLst>
          </p:cNvPr>
          <p:cNvSpPr txBox="1">
            <a:spLocks/>
          </p:cNvSpPr>
          <p:nvPr/>
        </p:nvSpPr>
        <p:spPr>
          <a:xfrm>
            <a:off x="677334" y="2015734"/>
            <a:ext cx="5418666" cy="213075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50 </a:t>
            </a:r>
            <a:r>
              <a:rPr lang="el-GR" dirty="0"/>
              <a:t>μ</a:t>
            </a:r>
            <a:r>
              <a:rPr lang="en-US" dirty="0"/>
              <a:t>m wide slice in the middle of the trench</a:t>
            </a:r>
          </a:p>
          <a:p>
            <a:endParaRPr lang="en-US" dirty="0"/>
          </a:p>
          <a:p>
            <a:r>
              <a:rPr lang="en-US" dirty="0"/>
              <a:t>Vertical slice ± one critical angle wide</a:t>
            </a:r>
          </a:p>
          <a:p>
            <a:r>
              <a:rPr lang="en-US" dirty="0"/>
              <a:t>Preliminary </a:t>
            </a:r>
            <a:r>
              <a:rPr lang="en-US" b="1" dirty="0" err="1"/>
              <a:t>channelling</a:t>
            </a:r>
            <a:r>
              <a:rPr lang="en-US" dirty="0"/>
              <a:t> </a:t>
            </a:r>
            <a:r>
              <a:rPr lang="en-US" b="1" dirty="0"/>
              <a:t>efficiency</a:t>
            </a:r>
            <a:r>
              <a:rPr lang="en-US" dirty="0"/>
              <a:t>: 65%</a:t>
            </a:r>
          </a:p>
          <a:p>
            <a:r>
              <a:rPr lang="en-US" dirty="0"/>
              <a:t>Can be caused by </a:t>
            </a:r>
            <a:r>
              <a:rPr lang="en-US" b="1" dirty="0"/>
              <a:t>imperfections</a:t>
            </a:r>
            <a:r>
              <a:rPr lang="en-US" dirty="0"/>
              <a:t> in the crystal lattice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F2E9AB0-1759-7671-DEB1-CD78BBF654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6846" y="437589"/>
            <a:ext cx="1474438" cy="283194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0BC8A4F8-F43C-33D0-1C42-02B60595114A}"/>
              </a:ext>
            </a:extLst>
          </p:cNvPr>
          <p:cNvCxnSpPr>
            <a:cxnSpLocks/>
          </p:cNvCxnSpPr>
          <p:nvPr/>
        </p:nvCxnSpPr>
        <p:spPr>
          <a:xfrm>
            <a:off x="8690618" y="895023"/>
            <a:ext cx="686895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23870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BC64FF-7C50-6672-1F57-8D6898CB6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e+BOOST</a:t>
            </a:r>
            <a:r>
              <a:rPr lang="en-US" dirty="0"/>
              <a:t> </a:t>
            </a:r>
            <a:r>
              <a:rPr lang="en-US" dirty="0" err="1"/>
              <a:t>Beamtest</a:t>
            </a:r>
            <a:br>
              <a:rPr lang="en-US" dirty="0"/>
            </a:br>
            <a:r>
              <a:rPr lang="en-US" dirty="0"/>
              <a:t>August 2023 @ T9</a:t>
            </a:r>
          </a:p>
        </p:txBody>
      </p:sp>
      <p:pic>
        <p:nvPicPr>
          <p:cNvPr id="19" name="Segnaposto contenuto 18" descr="Immagine che contiene edificio, Impianto elettrico, interno&#10;&#10;Descrizione generata automaticamente">
            <a:extLst>
              <a:ext uri="{FF2B5EF4-FFF2-40B4-BE49-F238E27FC236}">
                <a16:creationId xmlns:a16="http://schemas.microsoft.com/office/drawing/2014/main" id="{D15175C6-B747-97DD-2EC9-D5D8DA2F80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131" y="324765"/>
            <a:ext cx="1697492" cy="2263323"/>
          </a:xfr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6937340-709D-1407-BEE2-4181AFC1B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533" y="3693993"/>
            <a:ext cx="3134743" cy="281279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A57455D-53A9-8C80-C308-31F2A39E4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208" y="1640404"/>
            <a:ext cx="5669355" cy="2053589"/>
          </a:xfrm>
          <a:prstGeom prst="rect">
            <a:avLst/>
          </a:prstGeom>
        </p:spPr>
      </p:pic>
      <p:sp>
        <p:nvSpPr>
          <p:cNvPr id="11" name="Segnaposto numero diapositiva 3">
            <a:extLst>
              <a:ext uri="{FF2B5EF4-FFF2-40B4-BE49-F238E27FC236}">
                <a16:creationId xmlns:a16="http://schemas.microsoft.com/office/drawing/2014/main" id="{245359D3-D29B-A5B9-B6D5-F453F4D8AE0E}"/>
              </a:ext>
            </a:extLst>
          </p:cNvPr>
          <p:cNvSpPr txBox="1">
            <a:spLocks/>
          </p:cNvSpPr>
          <p:nvPr/>
        </p:nvSpPr>
        <p:spPr>
          <a:xfrm>
            <a:off x="10962671" y="6168110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8B2014-2C23-431B-8888-E551C9FD128A}" type="slidenum">
              <a:rPr lang="it-IT" sz="3200" smtClean="0">
                <a:solidFill>
                  <a:schemeClr val="tx1"/>
                </a:solidFill>
              </a:rPr>
              <a:pPr/>
              <a:t>22</a:t>
            </a:fld>
            <a:endParaRPr lang="it-IT" sz="2800" dirty="0">
              <a:solidFill>
                <a:schemeClr val="tx1"/>
              </a:solidFill>
            </a:endParaRPr>
          </a:p>
        </p:txBody>
      </p:sp>
      <p:sp>
        <p:nvSpPr>
          <p:cNvPr id="12" name="Parentesi graffa aperta 11">
            <a:extLst>
              <a:ext uri="{FF2B5EF4-FFF2-40B4-BE49-F238E27FC236}">
                <a16:creationId xmlns:a16="http://schemas.microsoft.com/office/drawing/2014/main" id="{AC8CB894-7C84-14C8-9B58-4B274278AD55}"/>
              </a:ext>
            </a:extLst>
          </p:cNvPr>
          <p:cNvSpPr/>
          <p:nvPr/>
        </p:nvSpPr>
        <p:spPr>
          <a:xfrm rot="16200000">
            <a:off x="5667175" y="2303154"/>
            <a:ext cx="380245" cy="2016864"/>
          </a:xfrm>
          <a:prstGeom prst="leftBrace">
            <a:avLst>
              <a:gd name="adj1" fmla="val 25000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847B995F-1CFD-F0F2-0565-64F67E496F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7628" y="3879397"/>
            <a:ext cx="3325691" cy="2494879"/>
          </a:xfrm>
          <a:prstGeom prst="rect">
            <a:avLst/>
          </a:prstGeom>
        </p:spPr>
      </p:pic>
      <p:sp>
        <p:nvSpPr>
          <p:cNvPr id="15" name="Parentesi graffa aperta 14">
            <a:extLst>
              <a:ext uri="{FF2B5EF4-FFF2-40B4-BE49-F238E27FC236}">
                <a16:creationId xmlns:a16="http://schemas.microsoft.com/office/drawing/2014/main" id="{DDD45795-84AB-EDE9-BCF9-C6D14F6132DD}"/>
              </a:ext>
            </a:extLst>
          </p:cNvPr>
          <p:cNvSpPr/>
          <p:nvPr/>
        </p:nvSpPr>
        <p:spPr>
          <a:xfrm rot="16200000">
            <a:off x="8114924" y="2249632"/>
            <a:ext cx="380245" cy="2016864"/>
          </a:xfrm>
          <a:prstGeom prst="leftBrace">
            <a:avLst>
              <a:gd name="adj1" fmla="val 25000"/>
              <a:gd name="adj2" fmla="val 85013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DA773A08-9C66-6CB3-3C0D-43E9AFE5CC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092" y="3141260"/>
            <a:ext cx="2425553" cy="3233016"/>
          </a:xfrm>
          <a:prstGeom prst="rect">
            <a:avLst/>
          </a:prstGeom>
        </p:spPr>
      </p:pic>
      <p:sp>
        <p:nvSpPr>
          <p:cNvPr id="20" name="Freccia curva 19">
            <a:extLst>
              <a:ext uri="{FF2B5EF4-FFF2-40B4-BE49-F238E27FC236}">
                <a16:creationId xmlns:a16="http://schemas.microsoft.com/office/drawing/2014/main" id="{84D50398-F0F1-517F-C697-FCDC89156472}"/>
              </a:ext>
            </a:extLst>
          </p:cNvPr>
          <p:cNvSpPr/>
          <p:nvPr/>
        </p:nvSpPr>
        <p:spPr>
          <a:xfrm rot="10800000" flipH="1" flipV="1">
            <a:off x="7297755" y="1004934"/>
            <a:ext cx="2838483" cy="1021577"/>
          </a:xfrm>
          <a:prstGeom prst="ben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Freccia curva 20">
            <a:extLst>
              <a:ext uri="{FF2B5EF4-FFF2-40B4-BE49-F238E27FC236}">
                <a16:creationId xmlns:a16="http://schemas.microsoft.com/office/drawing/2014/main" id="{1F30D8CA-8C8B-5488-DFE3-20BDA05CFCAA}"/>
              </a:ext>
            </a:extLst>
          </p:cNvPr>
          <p:cNvSpPr/>
          <p:nvPr/>
        </p:nvSpPr>
        <p:spPr>
          <a:xfrm rot="5400000" flipV="1">
            <a:off x="3002874" y="1584149"/>
            <a:ext cx="726226" cy="2157096"/>
          </a:xfrm>
          <a:prstGeom prst="ben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6C20DCB-9405-FF60-63E4-C0A7C69D285F}"/>
              </a:ext>
            </a:extLst>
          </p:cNvPr>
          <p:cNvSpPr txBox="1"/>
          <p:nvPr/>
        </p:nvSpPr>
        <p:spPr>
          <a:xfrm>
            <a:off x="5881023" y="81604"/>
            <a:ext cx="3876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Active Photon Converter:</a:t>
            </a:r>
          </a:p>
          <a:p>
            <a:r>
              <a:rPr lang="en-US" dirty="0"/>
              <a:t>Provides </a:t>
            </a:r>
            <a:r>
              <a:rPr lang="en-US" b="1" dirty="0"/>
              <a:t>average</a:t>
            </a:r>
            <a:r>
              <a:rPr lang="en-US" dirty="0"/>
              <a:t> information about the </a:t>
            </a:r>
            <a:r>
              <a:rPr lang="en-US" b="1" dirty="0"/>
              <a:t>multiplicity</a:t>
            </a:r>
            <a:r>
              <a:rPr lang="en-US" dirty="0"/>
              <a:t> of the photons</a:t>
            </a:r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59366B8C-D8C0-8117-F862-BD8C48A464FA}"/>
              </a:ext>
            </a:extLst>
          </p:cNvPr>
          <p:cNvSpPr/>
          <p:nvPr/>
        </p:nvSpPr>
        <p:spPr>
          <a:xfrm>
            <a:off x="10511073" y="382103"/>
            <a:ext cx="126749" cy="562475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D4DC2C38-CF59-AFD5-4687-3FA9A888217F}"/>
              </a:ext>
            </a:extLst>
          </p:cNvPr>
          <p:cNvSpPr/>
          <p:nvPr/>
        </p:nvSpPr>
        <p:spPr>
          <a:xfrm>
            <a:off x="11273431" y="336836"/>
            <a:ext cx="126749" cy="562475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ccia in giù 9">
            <a:extLst>
              <a:ext uri="{FF2B5EF4-FFF2-40B4-BE49-F238E27FC236}">
                <a16:creationId xmlns:a16="http://schemas.microsoft.com/office/drawing/2014/main" id="{2BE39DA3-263B-6DAD-E56A-6D1DBA2D1318}"/>
              </a:ext>
            </a:extLst>
          </p:cNvPr>
          <p:cNvSpPr/>
          <p:nvPr/>
        </p:nvSpPr>
        <p:spPr>
          <a:xfrm rot="10800000">
            <a:off x="10879841" y="1930400"/>
            <a:ext cx="165660" cy="55025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7A3F658D-279A-F914-31AC-3FDE78488C48}"/>
              </a:ext>
            </a:extLst>
          </p:cNvPr>
          <p:cNvSpPr/>
          <p:nvPr/>
        </p:nvSpPr>
        <p:spPr>
          <a:xfrm>
            <a:off x="10664283" y="2504945"/>
            <a:ext cx="596776" cy="46246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Cu</a:t>
            </a:r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36FA3720-1E83-A6AD-FA3D-717641A19F92}"/>
              </a:ext>
            </a:extLst>
          </p:cNvPr>
          <p:cNvSpPr/>
          <p:nvPr/>
        </p:nvSpPr>
        <p:spPr>
          <a:xfrm>
            <a:off x="10511074" y="27159"/>
            <a:ext cx="889106" cy="46246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Scinti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3" name="Freccia in giù 22">
            <a:extLst>
              <a:ext uri="{FF2B5EF4-FFF2-40B4-BE49-F238E27FC236}">
                <a16:creationId xmlns:a16="http://schemas.microsoft.com/office/drawing/2014/main" id="{9E8DF27D-08B8-A911-7AF8-A8D2A169853B}"/>
              </a:ext>
            </a:extLst>
          </p:cNvPr>
          <p:cNvSpPr/>
          <p:nvPr/>
        </p:nvSpPr>
        <p:spPr>
          <a:xfrm>
            <a:off x="9717166" y="4084850"/>
            <a:ext cx="264819" cy="521130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29C5C21B-F235-D4FF-6F7D-301AC8A16964}"/>
              </a:ext>
            </a:extLst>
          </p:cNvPr>
          <p:cNvSpPr/>
          <p:nvPr/>
        </p:nvSpPr>
        <p:spPr>
          <a:xfrm>
            <a:off x="9750949" y="3751683"/>
            <a:ext cx="770577" cy="33316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chemeClr val="tx1"/>
                </a:solidFill>
                <a:latin typeface="Ubuntu" panose="020B0504030602030204" pitchFamily="34" charset="0"/>
              </a:rPr>
              <a:t>APC</a:t>
            </a:r>
            <a:endParaRPr lang="en-US" sz="1600" b="1" baseline="-25000" dirty="0">
              <a:solidFill>
                <a:schemeClr val="tx1"/>
              </a:solidFill>
            </a:endParaRPr>
          </a:p>
        </p:txBody>
      </p:sp>
      <p:sp>
        <p:nvSpPr>
          <p:cNvPr id="28" name="Rettangolo con angoli arrotondati 27">
            <a:extLst>
              <a:ext uri="{FF2B5EF4-FFF2-40B4-BE49-F238E27FC236}">
                <a16:creationId xmlns:a16="http://schemas.microsoft.com/office/drawing/2014/main" id="{85AC656D-EAFA-3516-755C-A5C937BB1423}"/>
              </a:ext>
            </a:extLst>
          </p:cNvPr>
          <p:cNvSpPr/>
          <p:nvPr/>
        </p:nvSpPr>
        <p:spPr>
          <a:xfrm>
            <a:off x="7434006" y="3879397"/>
            <a:ext cx="1112465" cy="33316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chemeClr val="tx1"/>
                </a:solidFill>
                <a:latin typeface="Ubuntu" panose="020B0504030602030204" pitchFamily="34" charset="0"/>
              </a:rPr>
              <a:t>EM Calo</a:t>
            </a:r>
            <a:endParaRPr lang="en-US" sz="1600" b="1" baseline="-25000" dirty="0">
              <a:solidFill>
                <a:schemeClr val="tx1"/>
              </a:solidFill>
            </a:endParaRPr>
          </a:p>
        </p:txBody>
      </p:sp>
      <p:sp>
        <p:nvSpPr>
          <p:cNvPr id="29" name="Freccia curva 28">
            <a:extLst>
              <a:ext uri="{FF2B5EF4-FFF2-40B4-BE49-F238E27FC236}">
                <a16:creationId xmlns:a16="http://schemas.microsoft.com/office/drawing/2014/main" id="{5367378C-254B-639D-3F23-18F173FA12C8}"/>
              </a:ext>
            </a:extLst>
          </p:cNvPr>
          <p:cNvSpPr/>
          <p:nvPr/>
        </p:nvSpPr>
        <p:spPr>
          <a:xfrm rot="10800000" flipH="1">
            <a:off x="7895187" y="4212563"/>
            <a:ext cx="617501" cy="648845"/>
          </a:xfrm>
          <a:prstGeom prst="ben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id="{0C6A77FE-5A81-E3BA-76CF-A2E96867D189}"/>
              </a:ext>
            </a:extLst>
          </p:cNvPr>
          <p:cNvSpPr/>
          <p:nvPr/>
        </p:nvSpPr>
        <p:spPr>
          <a:xfrm>
            <a:off x="10755900" y="944578"/>
            <a:ext cx="365486" cy="985821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2838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31293-1A4C-D8A6-600A-85A70778C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24765"/>
            <a:ext cx="8596668" cy="1320800"/>
          </a:xfrm>
        </p:spPr>
        <p:txBody>
          <a:bodyPr/>
          <a:lstStyle/>
          <a:p>
            <a:r>
              <a:rPr lang="en-US" dirty="0" err="1"/>
              <a:t>e+BOOST</a:t>
            </a:r>
            <a:r>
              <a:rPr lang="en-US" dirty="0"/>
              <a:t> </a:t>
            </a:r>
            <a:r>
              <a:rPr lang="en-US" dirty="0" err="1"/>
              <a:t>Beamtest</a:t>
            </a:r>
            <a:r>
              <a:rPr lang="en-US" dirty="0"/>
              <a:t> (2)</a:t>
            </a:r>
            <a:br>
              <a:rPr lang="en-US" dirty="0"/>
            </a:br>
            <a:r>
              <a:rPr lang="en-US" dirty="0"/>
              <a:t>Aligning the crystal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691296B-EB57-BB3E-7F8D-B41844C25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897" y="1664001"/>
            <a:ext cx="6456797" cy="3880773"/>
          </a:xfrm>
        </p:spPr>
        <p:txBody>
          <a:bodyPr/>
          <a:lstStyle/>
          <a:p>
            <a:r>
              <a:rPr lang="en-US" b="1" dirty="0"/>
              <a:t>Easy task </a:t>
            </a:r>
            <a:r>
              <a:rPr lang="en-US" dirty="0"/>
              <a:t>with respect to the GALORE crystal</a:t>
            </a:r>
          </a:p>
          <a:p>
            <a:r>
              <a:rPr lang="en-US" dirty="0"/>
              <a:t>A </a:t>
            </a:r>
            <a:r>
              <a:rPr lang="en-US" b="1" dirty="0"/>
              <a:t>direct effect </a:t>
            </a:r>
            <a:r>
              <a:rPr lang="en-US" dirty="0"/>
              <a:t>of the interaction between the beam and the crystal </a:t>
            </a:r>
            <a:r>
              <a:rPr lang="en-US" b="1" dirty="0"/>
              <a:t>can be measured</a:t>
            </a:r>
            <a:r>
              <a:rPr lang="en-US" dirty="0"/>
              <a:t>, namely the produced </a:t>
            </a:r>
            <a:r>
              <a:rPr lang="en-US" b="1" dirty="0"/>
              <a:t>radiation</a:t>
            </a:r>
          </a:p>
          <a:p>
            <a:r>
              <a:rPr lang="en-US" dirty="0"/>
              <a:t>However, a </a:t>
            </a:r>
            <a:r>
              <a:rPr lang="en-US" b="1" dirty="0"/>
              <a:t>very large statistics </a:t>
            </a:r>
            <a:r>
              <a:rPr lang="en-US" dirty="0"/>
              <a:t>is required with a </a:t>
            </a:r>
            <a:r>
              <a:rPr lang="en-US" b="1" dirty="0"/>
              <a:t>wide beam</a:t>
            </a:r>
          </a:p>
          <a:p>
            <a:r>
              <a:rPr lang="en-US" dirty="0"/>
              <a:t>Triggering on a 3cm wide vertical region allowed to acquire all the three crystals together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8A9A67D-BD30-3AC7-0F3B-81DFB9FE9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196" y="4602045"/>
            <a:ext cx="4357439" cy="208885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6993242-3372-2C89-7CF6-409B43A91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014" y="4549703"/>
            <a:ext cx="3638500" cy="2141191"/>
          </a:xfrm>
          <a:prstGeom prst="rect">
            <a:avLst/>
          </a:prstGeom>
        </p:spPr>
      </p:pic>
      <p:sp>
        <p:nvSpPr>
          <p:cNvPr id="9" name="Segnaposto numero diapositiva 3">
            <a:extLst>
              <a:ext uri="{FF2B5EF4-FFF2-40B4-BE49-F238E27FC236}">
                <a16:creationId xmlns:a16="http://schemas.microsoft.com/office/drawing/2014/main" id="{764A7A10-39E5-B5D6-4F61-2FA7CCF5D744}"/>
              </a:ext>
            </a:extLst>
          </p:cNvPr>
          <p:cNvSpPr txBox="1">
            <a:spLocks/>
          </p:cNvSpPr>
          <p:nvPr/>
        </p:nvSpPr>
        <p:spPr>
          <a:xfrm>
            <a:off x="10962671" y="6168110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8B2014-2C23-431B-8888-E551C9FD128A}" type="slidenum">
              <a:rPr lang="it-IT" sz="3200" smtClean="0">
                <a:solidFill>
                  <a:schemeClr val="tx1"/>
                </a:solidFill>
              </a:rPr>
              <a:pPr/>
              <a:t>23</a:t>
            </a:fld>
            <a:endParaRPr lang="it-IT" sz="2800" dirty="0">
              <a:solidFill>
                <a:schemeClr val="tx1"/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7315838B-A29E-59B2-8D01-7B58AF1D8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6391" y="58279"/>
            <a:ext cx="3132499" cy="42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4120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346A83-FDE9-0252-78D9-D4A03746F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e+BOOST</a:t>
            </a:r>
            <a:r>
              <a:rPr lang="en-US" dirty="0"/>
              <a:t> </a:t>
            </a:r>
            <a:r>
              <a:rPr lang="en-US" dirty="0" err="1"/>
              <a:t>Beamtest</a:t>
            </a:r>
            <a:r>
              <a:rPr lang="en-US" dirty="0"/>
              <a:t> (3)</a:t>
            </a:r>
            <a:br>
              <a:rPr lang="en-US" dirty="0"/>
            </a:br>
            <a:r>
              <a:rPr lang="en-US" dirty="0"/>
              <a:t>Preliminary results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A80AD2C-0F66-849A-3994-BA70B17FC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509A05C-C3AB-14CE-232F-DAFC34530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954" y="2442173"/>
            <a:ext cx="3581399" cy="301466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8B82F1C-2DF0-E1A6-914A-42E0BD59E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326" y="2321224"/>
            <a:ext cx="5442267" cy="313561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8229DC1-DBC7-F16C-EEE6-7B9C252EB1BC}"/>
              </a:ext>
            </a:extLst>
          </p:cNvPr>
          <p:cNvSpPr txBox="1"/>
          <p:nvPr/>
        </p:nvSpPr>
        <p:spPr>
          <a:xfrm>
            <a:off x="1589259" y="5730282"/>
            <a:ext cx="28427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Stereogram for </a:t>
            </a:r>
            <a:r>
              <a:rPr lang="en-US" b="1" dirty="0"/>
              <a:t>orienting</a:t>
            </a:r>
            <a:r>
              <a:rPr lang="en-US" dirty="0"/>
              <a:t> the crystal in the </a:t>
            </a:r>
            <a:r>
              <a:rPr lang="en-US" b="1" dirty="0"/>
              <a:t>axial</a:t>
            </a:r>
            <a:r>
              <a:rPr lang="en-US" dirty="0"/>
              <a:t> direction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D663D0D-6F1F-81ED-D041-789DAF599634}"/>
              </a:ext>
            </a:extLst>
          </p:cNvPr>
          <p:cNvSpPr txBox="1"/>
          <p:nvPr/>
        </p:nvSpPr>
        <p:spPr>
          <a:xfrm>
            <a:off x="6639583" y="5730282"/>
            <a:ext cx="3672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Energy deposited </a:t>
            </a:r>
            <a:r>
              <a:rPr lang="en-US" dirty="0"/>
              <a:t>in the </a:t>
            </a:r>
            <a:r>
              <a:rPr lang="en-US" b="1" dirty="0"/>
              <a:t>calorimeter</a:t>
            </a:r>
            <a:r>
              <a:rPr lang="en-US" dirty="0"/>
              <a:t> for </a:t>
            </a:r>
            <a:r>
              <a:rPr lang="en-US" b="1" dirty="0"/>
              <a:t>non oriented </a:t>
            </a:r>
            <a:r>
              <a:rPr lang="en-US" dirty="0"/>
              <a:t>and </a:t>
            </a:r>
            <a:r>
              <a:rPr lang="en-US" b="1" dirty="0"/>
              <a:t>axial</a:t>
            </a:r>
            <a:r>
              <a:rPr lang="en-US" dirty="0"/>
              <a:t> orientation</a:t>
            </a:r>
          </a:p>
        </p:txBody>
      </p:sp>
      <p:sp>
        <p:nvSpPr>
          <p:cNvPr id="4" name="Freccia curva 3">
            <a:extLst>
              <a:ext uri="{FF2B5EF4-FFF2-40B4-BE49-F238E27FC236}">
                <a16:creationId xmlns:a16="http://schemas.microsoft.com/office/drawing/2014/main" id="{42EDB4D5-046E-0FCF-808F-B7B317A57909}"/>
              </a:ext>
            </a:extLst>
          </p:cNvPr>
          <p:cNvSpPr/>
          <p:nvPr/>
        </p:nvSpPr>
        <p:spPr>
          <a:xfrm>
            <a:off x="6302235" y="1346469"/>
            <a:ext cx="882869" cy="1095704"/>
          </a:xfrm>
          <a:prstGeom prst="ben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E197073-83B5-8803-2E64-6DFF55345B74}"/>
              </a:ext>
            </a:extLst>
          </p:cNvPr>
          <p:cNvSpPr txBox="1"/>
          <p:nvPr/>
        </p:nvSpPr>
        <p:spPr>
          <a:xfrm>
            <a:off x="7223391" y="995681"/>
            <a:ext cx="2141326" cy="83099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</a:lstStyle>
          <a:p>
            <a:r>
              <a:rPr lang="en-US" sz="1600" dirty="0"/>
              <a:t>Axial: </a:t>
            </a:r>
            <a:r>
              <a:rPr lang="en-US" sz="1600" b="1" dirty="0"/>
              <a:t>+23% </a:t>
            </a:r>
            <a:br>
              <a:rPr lang="en-US" sz="1600" dirty="0"/>
            </a:br>
            <a:r>
              <a:rPr lang="en-US" sz="1600" dirty="0"/>
              <a:t>radiation production</a:t>
            </a:r>
          </a:p>
          <a:p>
            <a:r>
              <a:rPr lang="en-US" sz="1600" dirty="0"/>
              <a:t>For &lt;111&gt; W 1.5 X</a:t>
            </a:r>
            <a:r>
              <a:rPr lang="en-US" sz="1600" baseline="-25000" dirty="0"/>
              <a:t>0</a:t>
            </a:r>
            <a:endParaRPr lang="en-US" sz="1600" dirty="0"/>
          </a:p>
        </p:txBody>
      </p:sp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ECB14B2A-0255-E25E-81FF-ADDC6DAC40D2}"/>
              </a:ext>
            </a:extLst>
          </p:cNvPr>
          <p:cNvSpPr txBox="1">
            <a:spLocks/>
          </p:cNvSpPr>
          <p:nvPr/>
        </p:nvSpPr>
        <p:spPr>
          <a:xfrm>
            <a:off x="10962671" y="6168110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8B2014-2C23-431B-8888-E551C9FD128A}" type="slidenum">
              <a:rPr lang="it-IT" sz="3200" smtClean="0">
                <a:solidFill>
                  <a:schemeClr val="tx1"/>
                </a:solidFill>
              </a:rPr>
              <a:pPr/>
              <a:t>24</a:t>
            </a:fld>
            <a:endParaRPr lang="it-IT" sz="2800" dirty="0">
              <a:solidFill>
                <a:schemeClr val="tx1"/>
              </a:solidFill>
            </a:endParaRP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936B86B4-BD71-7B8A-21CF-A6EEB53DE583}"/>
              </a:ext>
            </a:extLst>
          </p:cNvPr>
          <p:cNvSpPr/>
          <p:nvPr/>
        </p:nvSpPr>
        <p:spPr>
          <a:xfrm>
            <a:off x="3239861" y="5405253"/>
            <a:ext cx="596777" cy="33316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>
                <a:solidFill>
                  <a:schemeClr val="tx1"/>
                </a:solidFill>
                <a:latin typeface="Ubuntu" panose="020B0504030602030204" pitchFamily="34" charset="0"/>
              </a:rPr>
              <a:t>θ</a:t>
            </a:r>
            <a:r>
              <a:rPr lang="it-IT" sz="1600" b="1" baseline="-25000" dirty="0" err="1">
                <a:solidFill>
                  <a:schemeClr val="tx1"/>
                </a:solidFill>
                <a:latin typeface="Ubuntu" panose="020B0504030602030204" pitchFamily="34" charset="0"/>
              </a:rPr>
              <a:t>xz</a:t>
            </a:r>
            <a:endParaRPr lang="en-US" sz="1600" b="1" baseline="-25000" dirty="0">
              <a:solidFill>
                <a:schemeClr val="tx1"/>
              </a:solidFill>
            </a:endParaRP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B5F26989-3B97-5CFA-7C15-F0C06969FD75}"/>
              </a:ext>
            </a:extLst>
          </p:cNvPr>
          <p:cNvSpPr/>
          <p:nvPr/>
        </p:nvSpPr>
        <p:spPr>
          <a:xfrm>
            <a:off x="623177" y="3767809"/>
            <a:ext cx="596777" cy="33316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>
                <a:solidFill>
                  <a:schemeClr val="tx1"/>
                </a:solidFill>
                <a:latin typeface="Ubuntu" panose="020B0504030602030204" pitchFamily="34" charset="0"/>
              </a:rPr>
              <a:t>θ</a:t>
            </a:r>
            <a:r>
              <a:rPr lang="it-IT" sz="1600" b="1" baseline="-25000" dirty="0" err="1">
                <a:solidFill>
                  <a:schemeClr val="tx1"/>
                </a:solidFill>
                <a:latin typeface="Ubuntu" panose="020B0504030602030204" pitchFamily="34" charset="0"/>
              </a:rPr>
              <a:t>yz</a:t>
            </a:r>
            <a:endParaRPr lang="en-US" sz="1600" b="1" baseline="-2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4765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511626-5A79-EA8C-CD09-586221A3E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&amp; outlooks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A4F356-D979-CED4-75E8-BEAE39BDC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74076"/>
            <a:ext cx="8596668" cy="491095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tracking system was upgraded to allow the silicon microstrip detectors to </a:t>
            </a:r>
            <a:r>
              <a:rPr lang="en-US" b="1" dirty="0">
                <a:solidFill>
                  <a:schemeClr val="accent1"/>
                </a:solidFill>
              </a:rPr>
              <a:t>self generate </a:t>
            </a:r>
            <a:r>
              <a:rPr lang="en-US" dirty="0"/>
              <a:t>a </a:t>
            </a:r>
            <a:r>
              <a:rPr lang="en-US" b="1" dirty="0">
                <a:solidFill>
                  <a:schemeClr val="accent1"/>
                </a:solidFill>
              </a:rPr>
              <a:t>trigger signal </a:t>
            </a:r>
            <a:r>
              <a:rPr lang="en-US" dirty="0"/>
              <a:t>when a charged </a:t>
            </a:r>
            <a:r>
              <a:rPr lang="en-US" b="1" dirty="0">
                <a:solidFill>
                  <a:schemeClr val="accent1"/>
                </a:solidFill>
              </a:rPr>
              <a:t>particle</a:t>
            </a:r>
            <a:r>
              <a:rPr lang="en-US" dirty="0"/>
              <a:t> crosses a given </a:t>
            </a:r>
            <a:r>
              <a:rPr lang="en-US" b="1" dirty="0">
                <a:solidFill>
                  <a:schemeClr val="accent1"/>
                </a:solidFill>
              </a:rPr>
              <a:t>strip</a:t>
            </a:r>
            <a:r>
              <a:rPr lang="en-US" b="1" dirty="0"/>
              <a:t> </a:t>
            </a:r>
            <a:r>
              <a:rPr lang="en-US" b="1" dirty="0">
                <a:solidFill>
                  <a:schemeClr val="accent1"/>
                </a:solidFill>
              </a:rPr>
              <a:t>interval</a:t>
            </a:r>
            <a:r>
              <a:rPr lang="en-US" b="1" dirty="0"/>
              <a:t> </a:t>
            </a:r>
            <a:r>
              <a:rPr lang="en-US" b="1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Beam size and angular divergence reduced selecting a portion of the beam to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match</a:t>
            </a:r>
            <a:r>
              <a:rPr lang="en-US" dirty="0">
                <a:sym typeface="Wingdings" panose="05000000000000000000" pitchFamily="2" charset="2"/>
              </a:rPr>
              <a:t> the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experimental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requirements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of GALORE and </a:t>
            </a:r>
            <a:r>
              <a:rPr lang="en-US" dirty="0" err="1">
                <a:sym typeface="Wingdings" panose="05000000000000000000" pitchFamily="2" charset="2"/>
              </a:rPr>
              <a:t>e+BOOST</a:t>
            </a:r>
            <a:endParaRPr lang="en-US" b="1" dirty="0"/>
          </a:p>
          <a:p>
            <a:r>
              <a:rPr lang="en-US" dirty="0"/>
              <a:t>The upgraded test system proved to </a:t>
            </a:r>
            <a:r>
              <a:rPr lang="en-US" b="1" dirty="0">
                <a:solidFill>
                  <a:schemeClr val="accent1"/>
                </a:solidFill>
              </a:rPr>
              <a:t>work</a:t>
            </a:r>
            <a:r>
              <a:rPr lang="en-US" dirty="0"/>
              <a:t> </a:t>
            </a:r>
            <a:r>
              <a:rPr lang="en-US" b="1" dirty="0">
                <a:solidFill>
                  <a:schemeClr val="accent1"/>
                </a:solidFill>
              </a:rPr>
              <a:t>properly</a:t>
            </a:r>
            <a:r>
              <a:rPr lang="en-US" dirty="0"/>
              <a:t>, for both the experiments, allowing the collection of a </a:t>
            </a:r>
            <a:r>
              <a:rPr lang="en-US" b="1" dirty="0">
                <a:solidFill>
                  <a:schemeClr val="accent1"/>
                </a:solidFill>
              </a:rPr>
              <a:t>statistics</a:t>
            </a:r>
            <a:r>
              <a:rPr lang="en-US" dirty="0"/>
              <a:t> </a:t>
            </a:r>
            <a:r>
              <a:rPr lang="en-US" b="1" dirty="0">
                <a:solidFill>
                  <a:schemeClr val="accent1"/>
                </a:solidFill>
              </a:rPr>
              <a:t>large</a:t>
            </a:r>
            <a:r>
              <a:rPr lang="en-US" dirty="0"/>
              <a:t> </a:t>
            </a:r>
            <a:r>
              <a:rPr lang="en-US" b="1" dirty="0">
                <a:solidFill>
                  <a:schemeClr val="accent1"/>
                </a:solidFill>
              </a:rPr>
              <a:t>enough</a:t>
            </a:r>
            <a:r>
              <a:rPr lang="en-US" dirty="0"/>
              <a:t> in a short time</a:t>
            </a:r>
          </a:p>
          <a:p>
            <a:r>
              <a:rPr lang="en-US" dirty="0"/>
              <a:t>During the GALORE </a:t>
            </a:r>
            <a:r>
              <a:rPr lang="en-US" dirty="0" err="1"/>
              <a:t>beamtest</a:t>
            </a:r>
            <a:r>
              <a:rPr lang="en-US" dirty="0"/>
              <a:t>, </a:t>
            </a:r>
            <a:r>
              <a:rPr lang="en-US" b="1" dirty="0">
                <a:solidFill>
                  <a:schemeClr val="accent1"/>
                </a:solidFill>
              </a:rPr>
              <a:t>statistics</a:t>
            </a:r>
            <a:r>
              <a:rPr lang="en-US" dirty="0"/>
              <a:t> was </a:t>
            </a:r>
            <a:r>
              <a:rPr lang="en-US" b="1" dirty="0">
                <a:solidFill>
                  <a:schemeClr val="accent1"/>
                </a:solidFill>
              </a:rPr>
              <a:t>acquired</a:t>
            </a:r>
            <a:r>
              <a:rPr lang="en-US" dirty="0"/>
              <a:t> 20-30 times </a:t>
            </a:r>
            <a:r>
              <a:rPr lang="en-US" b="1" dirty="0">
                <a:solidFill>
                  <a:schemeClr val="accent1"/>
                </a:solidFill>
              </a:rPr>
              <a:t>faster</a:t>
            </a:r>
          </a:p>
          <a:p>
            <a:r>
              <a:rPr lang="en-US" dirty="0">
                <a:sym typeface="Wingdings" panose="05000000000000000000" pitchFamily="2" charset="2"/>
              </a:rPr>
              <a:t>For the crystal-based hybrid positron source </a:t>
            </a:r>
            <a:r>
              <a:rPr lang="en-US" dirty="0" err="1">
                <a:sym typeface="Wingdings" panose="05000000000000000000" pitchFamily="2" charset="2"/>
              </a:rPr>
              <a:t>beamtests</a:t>
            </a:r>
            <a:r>
              <a:rPr lang="en-US" dirty="0">
                <a:sym typeface="Wingdings" panose="05000000000000000000" pitchFamily="2" charset="2"/>
              </a:rPr>
              <a:t>, different crystal radiators have been tested, and the relative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increment</a:t>
            </a:r>
            <a:r>
              <a:rPr lang="en-US" dirty="0">
                <a:sym typeface="Wingdings" panose="05000000000000000000" pitchFamily="2" charset="2"/>
              </a:rPr>
              <a:t> in the produced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radiation</a:t>
            </a:r>
            <a:r>
              <a:rPr lang="en-US" dirty="0">
                <a:sym typeface="Wingdings" panose="05000000000000000000" pitchFamily="2" charset="2"/>
              </a:rPr>
              <a:t> have been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measured</a:t>
            </a:r>
            <a:r>
              <a:rPr lang="en-US" dirty="0">
                <a:sym typeface="Wingdings" panose="05000000000000000000" pitchFamily="2" charset="2"/>
              </a:rPr>
              <a:t> </a:t>
            </a:r>
          </a:p>
          <a:p>
            <a:r>
              <a:rPr lang="en-US" dirty="0"/>
              <a:t>The </a:t>
            </a:r>
            <a:r>
              <a:rPr lang="en-US" b="1" dirty="0">
                <a:solidFill>
                  <a:schemeClr val="accent1"/>
                </a:solidFill>
              </a:rPr>
              <a:t>system</a:t>
            </a:r>
            <a:r>
              <a:rPr lang="en-US" dirty="0"/>
              <a:t> is </a:t>
            </a:r>
            <a:r>
              <a:rPr lang="en-US" b="1" dirty="0">
                <a:solidFill>
                  <a:schemeClr val="accent1"/>
                </a:solidFill>
              </a:rPr>
              <a:t>versatile</a:t>
            </a:r>
            <a:r>
              <a:rPr lang="en-US" dirty="0"/>
              <a:t>: in the </a:t>
            </a:r>
            <a:r>
              <a:rPr lang="en-US" b="1" dirty="0">
                <a:solidFill>
                  <a:schemeClr val="accent1"/>
                </a:solidFill>
              </a:rPr>
              <a:t>future</a:t>
            </a:r>
            <a:r>
              <a:rPr lang="en-US" dirty="0"/>
              <a:t> it can be applied to any kind of </a:t>
            </a:r>
            <a:r>
              <a:rPr lang="en-US" dirty="0" err="1"/>
              <a:t>beamtest</a:t>
            </a:r>
            <a:r>
              <a:rPr lang="en-US" dirty="0"/>
              <a:t> where a high-resolution particle tracking is needed, with the possibility to </a:t>
            </a:r>
            <a:r>
              <a:rPr lang="en-US" b="1" dirty="0">
                <a:solidFill>
                  <a:schemeClr val="accent1"/>
                </a:solidFill>
              </a:rPr>
              <a:t>select</a:t>
            </a:r>
            <a:r>
              <a:rPr lang="en-US" dirty="0"/>
              <a:t> a small portion of the beam thus </a:t>
            </a:r>
            <a:r>
              <a:rPr lang="en-US" b="1" dirty="0">
                <a:solidFill>
                  <a:schemeClr val="accent1"/>
                </a:solidFill>
              </a:rPr>
              <a:t>reducing</a:t>
            </a:r>
            <a:r>
              <a:rPr lang="en-US" dirty="0"/>
              <a:t> also the divergence, which is a fundamental parameter when studying oriented crystals</a:t>
            </a:r>
          </a:p>
        </p:txBody>
      </p:sp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A2B82ADB-2AE1-4E57-8EF0-9D7589FB6C6D}"/>
              </a:ext>
            </a:extLst>
          </p:cNvPr>
          <p:cNvSpPr txBox="1">
            <a:spLocks/>
          </p:cNvSpPr>
          <p:nvPr/>
        </p:nvSpPr>
        <p:spPr>
          <a:xfrm>
            <a:off x="10962671" y="6168110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8B2014-2C23-431B-8888-E551C9FD128A}" type="slidenum">
              <a:rPr lang="it-IT" sz="3200" smtClean="0">
                <a:solidFill>
                  <a:schemeClr val="tx1"/>
                </a:solidFill>
              </a:rPr>
              <a:pPr/>
              <a:t>25</a:t>
            </a:fld>
            <a:endParaRPr lang="it-IT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4751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CE3045-2972-5607-5CE3-002ADE33E8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4059" y="2404534"/>
            <a:ext cx="5199944" cy="1646302"/>
          </a:xfrm>
        </p:spPr>
        <p:txBody>
          <a:bodyPr/>
          <a:lstStyle/>
          <a:p>
            <a:r>
              <a:rPr lang="en-US" dirty="0"/>
              <a:t>Thanks for your attention</a:t>
            </a:r>
          </a:p>
        </p:txBody>
      </p:sp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5AB30E8B-914A-8F49-6631-5B7568F00892}"/>
              </a:ext>
            </a:extLst>
          </p:cNvPr>
          <p:cNvSpPr txBox="1">
            <a:spLocks/>
          </p:cNvSpPr>
          <p:nvPr/>
        </p:nvSpPr>
        <p:spPr>
          <a:xfrm>
            <a:off x="10962671" y="6168110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8B2014-2C23-431B-8888-E551C9FD128A}" type="slidenum">
              <a:rPr lang="it-IT" sz="3200" smtClean="0">
                <a:solidFill>
                  <a:schemeClr val="tx1"/>
                </a:solidFill>
              </a:rPr>
              <a:pPr/>
              <a:t>26</a:t>
            </a:fld>
            <a:endParaRPr lang="it-IT" sz="2800" dirty="0">
              <a:solidFill>
                <a:schemeClr val="tx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D7A99F8-BAF2-21D9-9AC4-1BC595320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682" y="141580"/>
            <a:ext cx="2934753" cy="220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B1AFF6B-92FA-DEEC-ACBE-556D5E0944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55" b="24486"/>
          <a:stretch/>
        </p:blipFill>
        <p:spPr>
          <a:xfrm>
            <a:off x="185893" y="141580"/>
            <a:ext cx="2203942" cy="333167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33D162B-8C68-DC4D-1A67-B135A54F8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4298" y="4151490"/>
            <a:ext cx="3795085" cy="254021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01DADDF4-D332-09BF-1684-7BF7494D39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4437" y="98078"/>
            <a:ext cx="3100832" cy="232446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02AE8591-6C39-8733-52AF-3691120D5B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111" t="9448" r="3232"/>
          <a:stretch/>
        </p:blipFill>
        <p:spPr>
          <a:xfrm>
            <a:off x="3385614" y="3767801"/>
            <a:ext cx="2930712" cy="2529132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4EB2DB7E-9536-EEAA-DABC-3CC5597E2A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4003" y="0"/>
            <a:ext cx="2870981" cy="3826725"/>
          </a:xfrm>
          <a:prstGeom prst="rect">
            <a:avLst/>
          </a:prstGeom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197E0890-133C-23F5-5D6D-943BC4823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2228" y="3269248"/>
            <a:ext cx="1538636" cy="273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F42BDB0C-C22D-A61D-231F-E6ADB5695A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59098" y="5487180"/>
            <a:ext cx="1832902" cy="137501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8D786DB-173B-E76B-B23F-7550D86C26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32706" y="4747561"/>
            <a:ext cx="1560027" cy="2078836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BA7F52A-BAB6-BD3F-BFB1-4FA2E95A5C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4" r="23190"/>
          <a:stretch/>
        </p:blipFill>
        <p:spPr bwMode="auto">
          <a:xfrm>
            <a:off x="203838" y="3767801"/>
            <a:ext cx="3034341" cy="270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magine 17" descr="Immagine che contiene testo, persona, interno, Schermo del computer">
            <a:extLst>
              <a:ext uri="{FF2B5EF4-FFF2-40B4-BE49-F238E27FC236}">
                <a16:creationId xmlns:a16="http://schemas.microsoft.com/office/drawing/2014/main" id="{AE6C7AB5-4540-0199-CF77-2B8190F8D94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9"/>
          <a:stretch/>
        </p:blipFill>
        <p:spPr>
          <a:xfrm>
            <a:off x="2032718" y="2072654"/>
            <a:ext cx="1792607" cy="1978182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25093CDE-81D9-9223-F823-A4FB716196D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9506"/>
          <a:stretch/>
        </p:blipFill>
        <p:spPr>
          <a:xfrm>
            <a:off x="3232326" y="5558141"/>
            <a:ext cx="2123736" cy="129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1496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B12952-090F-F86B-4BA0-E19BEFBD8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2FD5607-0D8B-603F-7F92-7F6EF06033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6DA0573D-2FC8-98C2-5F92-33701E9E3268}"/>
              </a:ext>
            </a:extLst>
          </p:cNvPr>
          <p:cNvSpPr txBox="1">
            <a:spLocks/>
          </p:cNvSpPr>
          <p:nvPr/>
        </p:nvSpPr>
        <p:spPr>
          <a:xfrm>
            <a:off x="10962671" y="6168110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8B2014-2C23-431B-8888-E551C9FD128A}" type="slidenum">
              <a:rPr lang="it-IT" sz="3200" smtClean="0">
                <a:solidFill>
                  <a:schemeClr val="tx1"/>
                </a:solidFill>
              </a:rPr>
              <a:pPr/>
              <a:t>27</a:t>
            </a:fld>
            <a:endParaRPr lang="it-IT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9843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0A6738-965C-7007-7AE0-706F868F6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Miller indices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2C963D1-F85F-5D63-A05C-1103895C3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567" y="731349"/>
            <a:ext cx="5148104" cy="5517051"/>
          </a:xfrm>
          <a:prstGeom prst="rect">
            <a:avLst/>
          </a:prstGeom>
        </p:spPr>
      </p:pic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B4643E23-16FB-0D09-F9B2-4E4252E47353}"/>
              </a:ext>
            </a:extLst>
          </p:cNvPr>
          <p:cNvSpPr txBox="1">
            <a:spLocks/>
          </p:cNvSpPr>
          <p:nvPr/>
        </p:nvSpPr>
        <p:spPr>
          <a:xfrm>
            <a:off x="10962671" y="6168110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8B2014-2C23-431B-8888-E551C9FD128A}" type="slidenum">
              <a:rPr lang="it-IT" sz="3200" smtClean="0">
                <a:solidFill>
                  <a:schemeClr val="tx1"/>
                </a:solidFill>
              </a:rPr>
              <a:pPr/>
              <a:t>28</a:t>
            </a:fld>
            <a:endParaRPr lang="it-IT" sz="2800" dirty="0">
              <a:solidFill>
                <a:schemeClr val="tx1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FE9F1BC-9586-4849-69CA-D137A564E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46" y="3174802"/>
            <a:ext cx="5314950" cy="19431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6DD5E42-133B-9D8D-3B1C-A8985C853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740" y="2787733"/>
            <a:ext cx="2362200" cy="3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9704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33212D-2601-2FFC-CB32-5E0A6916E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bent crystal already used for?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3312CFC-A243-4160-E7D9-8A1AC8D96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399"/>
            <a:ext cx="4474088" cy="4017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Few mm of crystals </a:t>
            </a:r>
            <a:r>
              <a:rPr lang="en-US" dirty="0"/>
              <a:t>can act as </a:t>
            </a:r>
            <a:r>
              <a:rPr lang="en-US" b="1" dirty="0"/>
              <a:t>hundreds of Tesla magnets</a:t>
            </a:r>
            <a:r>
              <a:rPr lang="en-US" dirty="0"/>
              <a:t>:</a:t>
            </a:r>
          </a:p>
          <a:p>
            <a:r>
              <a:rPr lang="en-US" dirty="0"/>
              <a:t>Beam collimation</a:t>
            </a:r>
          </a:p>
          <a:p>
            <a:r>
              <a:rPr lang="en-US" dirty="0"/>
              <a:t>Extracted beamlines</a:t>
            </a:r>
          </a:p>
          <a:p>
            <a:r>
              <a:rPr lang="en-US" b="1" dirty="0"/>
              <a:t>Physics Beyond Standard Models</a:t>
            </a:r>
            <a:r>
              <a:rPr lang="en-US" dirty="0"/>
              <a:t>: the magnetic moment of short-lived charmed baryons can be measured from the magnetic moment precession induced inside a bent crystal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B27211C-BDD5-C5D9-7634-41142849A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9312" y="4417601"/>
            <a:ext cx="6296722" cy="162376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00B2534-A9CC-D5B4-22EA-F96155A00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068" y="2252192"/>
            <a:ext cx="5321559" cy="1971969"/>
          </a:xfrm>
          <a:prstGeom prst="rect">
            <a:avLst/>
          </a:prstGeom>
        </p:spPr>
      </p:pic>
      <p:sp>
        <p:nvSpPr>
          <p:cNvPr id="11" name="Segnaposto numero diapositiva 3">
            <a:extLst>
              <a:ext uri="{FF2B5EF4-FFF2-40B4-BE49-F238E27FC236}">
                <a16:creationId xmlns:a16="http://schemas.microsoft.com/office/drawing/2014/main" id="{37D5EEB7-335A-421D-BE4D-084B5DBA46D0}"/>
              </a:ext>
            </a:extLst>
          </p:cNvPr>
          <p:cNvSpPr txBox="1">
            <a:spLocks/>
          </p:cNvSpPr>
          <p:nvPr/>
        </p:nvSpPr>
        <p:spPr>
          <a:xfrm>
            <a:off x="10962671" y="6168110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8B2014-2C23-431B-8888-E551C9FD128A}" type="slidenum">
              <a:rPr lang="it-IT" sz="3200" smtClean="0">
                <a:solidFill>
                  <a:schemeClr val="tx1"/>
                </a:solidFill>
              </a:rPr>
              <a:pPr/>
              <a:t>29</a:t>
            </a:fld>
            <a:endParaRPr lang="it-IT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131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44235C-0084-538B-C25C-976B33686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crystals?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403DA0-D50F-EB4C-C6A8-6560EEF22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65838"/>
            <a:ext cx="8596668" cy="4375524"/>
          </a:xfrm>
        </p:spPr>
        <p:txBody>
          <a:bodyPr/>
          <a:lstStyle/>
          <a:p>
            <a:r>
              <a:rPr lang="en-US" dirty="0"/>
              <a:t>Materials in which their </a:t>
            </a:r>
            <a:r>
              <a:rPr lang="en-US" b="1" dirty="0"/>
              <a:t>microscopic constituents </a:t>
            </a:r>
            <a:r>
              <a:rPr lang="en-US" dirty="0"/>
              <a:t>(either atoms, molecules or ions) are arranged in a </a:t>
            </a:r>
            <a:r>
              <a:rPr lang="en-US" b="1" dirty="0"/>
              <a:t>highly ordered microscopic structure</a:t>
            </a:r>
            <a:r>
              <a:rPr lang="en-US" dirty="0"/>
              <a:t>, forming a </a:t>
            </a:r>
            <a:r>
              <a:rPr lang="en-US" b="1" dirty="0"/>
              <a:t>crystal lattice </a:t>
            </a:r>
            <a:r>
              <a:rPr lang="en-US" dirty="0"/>
              <a:t>that extends in all directions</a:t>
            </a:r>
          </a:p>
          <a:p>
            <a:r>
              <a:rPr lang="en-US" dirty="0"/>
              <a:t>Depending on the relative orientation with an observer, the crystal </a:t>
            </a:r>
            <a:r>
              <a:rPr lang="en-US" b="1" dirty="0"/>
              <a:t>may or may not show its ordered structure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29F134B-2965-863A-6C61-1AD5E01C8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461" y="3785164"/>
            <a:ext cx="5871075" cy="231374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8CAB7A2-427A-5186-F1C4-60792E1F7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653" y="3368150"/>
            <a:ext cx="4394718" cy="47456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E5431DE-8497-D59F-6D62-C9A6415256D1}"/>
              </a:ext>
            </a:extLst>
          </p:cNvPr>
          <p:cNvSpPr txBox="1"/>
          <p:nvPr/>
        </p:nvSpPr>
        <p:spPr>
          <a:xfrm>
            <a:off x="1698462" y="6223924"/>
            <a:ext cx="153362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Non oriented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723CD97-1E35-6A6A-4757-2798F3D858CE}"/>
              </a:ext>
            </a:extLst>
          </p:cNvPr>
          <p:cNvSpPr txBox="1"/>
          <p:nvPr/>
        </p:nvSpPr>
        <p:spPr>
          <a:xfrm>
            <a:off x="4204636" y="6221821"/>
            <a:ext cx="85872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Planar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DD75FF8-F7A8-F74C-9E79-3593A58D072F}"/>
              </a:ext>
            </a:extLst>
          </p:cNvPr>
          <p:cNvSpPr txBox="1"/>
          <p:nvPr/>
        </p:nvSpPr>
        <p:spPr>
          <a:xfrm>
            <a:off x="6269918" y="6221821"/>
            <a:ext cx="85872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Axial</a:t>
            </a:r>
          </a:p>
        </p:txBody>
      </p:sp>
      <p:sp>
        <p:nvSpPr>
          <p:cNvPr id="13" name="Segnaposto numero diapositiva 3">
            <a:extLst>
              <a:ext uri="{FF2B5EF4-FFF2-40B4-BE49-F238E27FC236}">
                <a16:creationId xmlns:a16="http://schemas.microsoft.com/office/drawing/2014/main" id="{00694BB3-B2B1-37A1-661E-D6293ACCA6EA}"/>
              </a:ext>
            </a:extLst>
          </p:cNvPr>
          <p:cNvSpPr txBox="1">
            <a:spLocks/>
          </p:cNvSpPr>
          <p:nvPr/>
        </p:nvSpPr>
        <p:spPr>
          <a:xfrm>
            <a:off x="10962671" y="6168110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8B2014-2C23-431B-8888-E551C9FD128A}" type="slidenum">
              <a:rPr lang="it-IT" sz="3200" smtClean="0">
                <a:solidFill>
                  <a:schemeClr val="tx1"/>
                </a:solidFill>
              </a:rPr>
              <a:pPr/>
              <a:t>3</a:t>
            </a:fld>
            <a:endParaRPr lang="it-IT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2079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69F752-B66D-F2F0-14B5-2A5C298A9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56238"/>
            <a:ext cx="8596668" cy="1320800"/>
          </a:xfrm>
        </p:spPr>
        <p:txBody>
          <a:bodyPr/>
          <a:lstStyle/>
          <a:p>
            <a:r>
              <a:rPr lang="en-US" dirty="0"/>
              <a:t>Multi-stage high-precision goniometer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8AB1912-3D54-7B59-C428-91D6A353C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121B9CF-C489-84FF-EDD1-35CBB73E4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850060"/>
            <a:ext cx="4755899" cy="4191302"/>
          </a:xfrm>
          <a:prstGeom prst="rect">
            <a:avLst/>
          </a:prstGeom>
        </p:spPr>
      </p:pic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91F37689-E2E4-D70A-53E2-46DC0F01AA54}"/>
              </a:ext>
            </a:extLst>
          </p:cNvPr>
          <p:cNvSpPr txBox="1">
            <a:spLocks/>
          </p:cNvSpPr>
          <p:nvPr/>
        </p:nvSpPr>
        <p:spPr>
          <a:xfrm>
            <a:off x="10962671" y="6168110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8B2014-2C23-431B-8888-E551C9FD128A}" type="slidenum">
              <a:rPr lang="it-IT" sz="3200" smtClean="0">
                <a:solidFill>
                  <a:schemeClr val="tx1"/>
                </a:solidFill>
              </a:rPr>
              <a:pPr/>
              <a:t>30</a:t>
            </a:fld>
            <a:endParaRPr lang="it-IT" sz="2800" dirty="0">
              <a:solidFill>
                <a:schemeClr val="tx1"/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9A2DB8D-D11B-2F3B-C1D9-9325EA4A5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482" y="816638"/>
            <a:ext cx="4536664" cy="604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854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8744E0F8-3FE7-061E-02EA-B4D182286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8108" y="233265"/>
            <a:ext cx="8139607" cy="662473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EF33999-333A-5057-FA2F-69D25E302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CERN Beamlines</a:t>
            </a:r>
          </a:p>
        </p:txBody>
      </p:sp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5792DB4F-8CB5-916F-8CEE-146A6A27916A}"/>
              </a:ext>
            </a:extLst>
          </p:cNvPr>
          <p:cNvSpPr txBox="1">
            <a:spLocks/>
          </p:cNvSpPr>
          <p:nvPr/>
        </p:nvSpPr>
        <p:spPr>
          <a:xfrm>
            <a:off x="10962671" y="6168110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8B2014-2C23-431B-8888-E551C9FD128A}" type="slidenum">
              <a:rPr lang="it-IT" sz="3200" smtClean="0">
                <a:solidFill>
                  <a:schemeClr val="tx1"/>
                </a:solidFill>
              </a:rPr>
              <a:pPr/>
              <a:t>31</a:t>
            </a:fld>
            <a:endParaRPr lang="it-IT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1290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65FDED-CBF8-3137-4B1D-D4AE5B9B9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features of the ASICs</a:t>
            </a:r>
          </a:p>
        </p:txBody>
      </p:sp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0A2A152E-DE16-2855-302D-6C216241625F}"/>
              </a:ext>
            </a:extLst>
          </p:cNvPr>
          <p:cNvSpPr txBox="1">
            <a:spLocks/>
          </p:cNvSpPr>
          <p:nvPr/>
        </p:nvSpPr>
        <p:spPr>
          <a:xfrm>
            <a:off x="10962671" y="6168110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8B2014-2C23-431B-8888-E551C9FD128A}" type="slidenum">
              <a:rPr lang="it-IT" sz="3200" smtClean="0">
                <a:solidFill>
                  <a:schemeClr val="tx1"/>
                </a:solidFill>
              </a:rPr>
              <a:pPr/>
              <a:t>32</a:t>
            </a:fld>
            <a:endParaRPr lang="it-IT" sz="2800" dirty="0">
              <a:solidFill>
                <a:schemeClr val="tx1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965E772-42B5-389C-D54F-3F8E14974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3262476"/>
            <a:ext cx="2955013" cy="277888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C9B7098-1635-E16C-8A3D-AFE22B51E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041" y="3206856"/>
            <a:ext cx="3646639" cy="283450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8D5609E-476D-F2D0-9A35-2B2B5DF067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4374" y="3206855"/>
            <a:ext cx="3806030" cy="283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8631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80AE0F-72CD-1211-E6E1-EAB789568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VA1TA Problematic channels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C68F94D-E713-19DB-B4AD-75D2C09780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9EED3BF-F9B5-1EAA-C512-63BFEEFAB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320" y="140328"/>
            <a:ext cx="4265256" cy="6577343"/>
          </a:xfrm>
          <a:prstGeom prst="rect">
            <a:avLst/>
          </a:prstGeom>
        </p:spPr>
      </p:pic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0974D9AF-45B7-79FD-A9AF-3F7E0E8BA3F0}"/>
              </a:ext>
            </a:extLst>
          </p:cNvPr>
          <p:cNvSpPr txBox="1">
            <a:spLocks/>
          </p:cNvSpPr>
          <p:nvPr/>
        </p:nvSpPr>
        <p:spPr>
          <a:xfrm>
            <a:off x="10962671" y="6168110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8B2014-2C23-431B-8888-E551C9FD128A}" type="slidenum">
              <a:rPr lang="it-IT" sz="3200" smtClean="0">
                <a:solidFill>
                  <a:schemeClr val="tx1"/>
                </a:solidFill>
              </a:rPr>
              <a:pPr/>
              <a:t>33</a:t>
            </a:fld>
            <a:endParaRPr lang="it-IT" sz="2800" dirty="0">
              <a:solidFill>
                <a:schemeClr val="tx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D8483C5-9149-702F-D72F-EBD92CD5C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717" y="2160589"/>
            <a:ext cx="4622205" cy="2553704"/>
          </a:xfrm>
          <a:prstGeom prst="rect">
            <a:avLst/>
          </a:prstGeom>
        </p:spPr>
      </p:pic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C16F4740-5AE3-857F-FAC9-BF050DB90CAE}"/>
              </a:ext>
            </a:extLst>
          </p:cNvPr>
          <p:cNvSpPr/>
          <p:nvPr/>
        </p:nvSpPr>
        <p:spPr>
          <a:xfrm rot="16200000">
            <a:off x="3082002" y="4120558"/>
            <a:ext cx="463191" cy="289711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363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F0F3CC-A840-EC89-5D3C-8D30F39A7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45306"/>
            <a:ext cx="8596668" cy="1320800"/>
          </a:xfrm>
        </p:spPr>
        <p:txBody>
          <a:bodyPr/>
          <a:lstStyle/>
          <a:p>
            <a:r>
              <a:rPr lang="en-US" dirty="0"/>
              <a:t>VA2TA Lab Characterization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EFCDD9A-DF51-DAE5-3050-53CF60F24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2C48054-EE69-FC30-5252-9F7C2DC2B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774752"/>
            <a:ext cx="4881563" cy="273794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6589BE1-660D-6F24-4CF3-B25F750AF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14" y="5103891"/>
            <a:ext cx="5283136" cy="159435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43BD030-2944-7E82-FA51-2CB5D45EF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386" y="3149556"/>
            <a:ext cx="5192602" cy="181389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38CF37D-3097-1BAF-A9A7-6AA6F4805D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091" y="1056067"/>
            <a:ext cx="4537074" cy="195304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A80FE5F-F07B-7E21-6662-4F42997E54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9939" y="1100279"/>
            <a:ext cx="4537075" cy="2518928"/>
          </a:xfrm>
          <a:prstGeom prst="rect">
            <a:avLst/>
          </a:prstGeom>
        </p:spPr>
      </p:pic>
      <p:sp>
        <p:nvSpPr>
          <p:cNvPr id="12" name="Segnaposto numero diapositiva 3">
            <a:extLst>
              <a:ext uri="{FF2B5EF4-FFF2-40B4-BE49-F238E27FC236}">
                <a16:creationId xmlns:a16="http://schemas.microsoft.com/office/drawing/2014/main" id="{2A1E9125-EE58-8E64-21A8-CBA589816F7A}"/>
              </a:ext>
            </a:extLst>
          </p:cNvPr>
          <p:cNvSpPr txBox="1">
            <a:spLocks/>
          </p:cNvSpPr>
          <p:nvPr/>
        </p:nvSpPr>
        <p:spPr>
          <a:xfrm>
            <a:off x="10962671" y="6168110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8B2014-2C23-431B-8888-E551C9FD128A}" type="slidenum">
              <a:rPr lang="it-IT" sz="3200" smtClean="0">
                <a:solidFill>
                  <a:schemeClr val="tx1"/>
                </a:solidFill>
              </a:rPr>
              <a:pPr/>
              <a:t>34</a:t>
            </a:fld>
            <a:endParaRPr lang="it-IT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8254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C96EAA-2315-3B56-F949-1255E8C51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GALORE strange regions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5F45612-0F26-80EC-1C27-52D7AFD1D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089AB86-36DB-90C7-3B1A-51EF06588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324" y="2160589"/>
            <a:ext cx="7266592" cy="4332287"/>
          </a:xfrm>
          <a:prstGeom prst="rect">
            <a:avLst/>
          </a:prstGeom>
        </p:spPr>
      </p:pic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561D9AC0-E085-96AE-C2C6-682A457F3B5B}"/>
              </a:ext>
            </a:extLst>
          </p:cNvPr>
          <p:cNvSpPr txBox="1">
            <a:spLocks/>
          </p:cNvSpPr>
          <p:nvPr/>
        </p:nvSpPr>
        <p:spPr>
          <a:xfrm>
            <a:off x="10962671" y="6168110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8B2014-2C23-431B-8888-E551C9FD128A}" type="slidenum">
              <a:rPr lang="it-IT" sz="3200" smtClean="0">
                <a:solidFill>
                  <a:schemeClr val="tx1"/>
                </a:solidFill>
              </a:rPr>
              <a:pPr/>
              <a:t>35</a:t>
            </a:fld>
            <a:endParaRPr lang="it-IT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3277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7EFF64D6-44CE-B9AD-E75A-396424DA5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9333" y="271603"/>
            <a:ext cx="3485998" cy="649586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7D92212-5BB7-C1C8-E66C-63529930D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GALORE </a:t>
            </a:r>
            <a:r>
              <a:rPr lang="en-US" dirty="0" err="1"/>
              <a:t>Beamtest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Performance of the detectors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9F5EB8B-CCBB-F0D5-7ABB-BB9CB64ED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6224659" cy="3880773"/>
          </a:xfrm>
        </p:spPr>
        <p:txBody>
          <a:bodyPr/>
          <a:lstStyle/>
          <a:p>
            <a:r>
              <a:rPr lang="en-US" dirty="0"/>
              <a:t>Pull: ratio between the PH of the channel with the maximum signal and its corresponding noise rms</a:t>
            </a:r>
          </a:p>
          <a:p>
            <a:r>
              <a:rPr lang="en-US" dirty="0"/>
              <a:t>Eta: describes the symmetry in the sharing of the charge between nearby strips. Different shapes for single and double side detectors</a:t>
            </a:r>
          </a:p>
        </p:txBody>
      </p:sp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E8256367-4067-113D-3C3A-2F8F86E33557}"/>
              </a:ext>
            </a:extLst>
          </p:cNvPr>
          <p:cNvSpPr txBox="1">
            <a:spLocks/>
          </p:cNvSpPr>
          <p:nvPr/>
        </p:nvSpPr>
        <p:spPr>
          <a:xfrm>
            <a:off x="10962671" y="6168110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8B2014-2C23-431B-8888-E551C9FD128A}" type="slidenum">
              <a:rPr lang="it-IT" sz="3200" smtClean="0">
                <a:solidFill>
                  <a:schemeClr val="tx1"/>
                </a:solidFill>
              </a:rPr>
              <a:pPr/>
              <a:t>36</a:t>
            </a:fld>
            <a:endParaRPr lang="it-IT" sz="2800" dirty="0">
              <a:solidFill>
                <a:schemeClr val="tx1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897F644-8F24-FBE1-6C88-38BEA6153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489" y="4100975"/>
            <a:ext cx="2700179" cy="128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31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C86FF7-0468-1338-4F00-1BC000BDE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Bethe-Bloch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488548A-19BE-A15D-0F84-B1F6233C4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6932E9F-932B-220E-AE9C-4425EB25B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B2014-2C23-431B-8888-E551C9FD128A}" type="slidenum">
              <a:rPr lang="it-IT" smtClean="0"/>
              <a:t>37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B203474-5973-28CA-5AB5-F16A3F932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837" y="1901162"/>
            <a:ext cx="7172325" cy="4505325"/>
          </a:xfrm>
          <a:prstGeom prst="rect">
            <a:avLst/>
          </a:prstGeom>
        </p:spPr>
      </p:pic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89E5A28D-3A4D-5070-85F3-04B1EE7004B2}"/>
              </a:ext>
            </a:extLst>
          </p:cNvPr>
          <p:cNvSpPr txBox="1">
            <a:spLocks/>
          </p:cNvSpPr>
          <p:nvPr/>
        </p:nvSpPr>
        <p:spPr>
          <a:xfrm>
            <a:off x="10962671" y="6168110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8B2014-2C23-431B-8888-E551C9FD128A}" type="slidenum">
              <a:rPr lang="it-IT" sz="3200" smtClean="0">
                <a:solidFill>
                  <a:schemeClr val="tx1"/>
                </a:solidFill>
              </a:rPr>
              <a:pPr/>
              <a:t>37</a:t>
            </a:fld>
            <a:endParaRPr lang="it-IT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263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BD7B17-4B3D-BD7F-179C-8CD52B6A8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Channelling</a:t>
            </a:r>
            <a:r>
              <a:rPr lang="en-US" dirty="0"/>
              <a:t>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58A414E-B8B6-2943-21B5-950B5D923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6301964" cy="3880773"/>
          </a:xfrm>
        </p:spPr>
        <p:txBody>
          <a:bodyPr/>
          <a:lstStyle/>
          <a:p>
            <a:r>
              <a:rPr lang="en-US" dirty="0"/>
              <a:t>Stark (1912) predicted the existence of “</a:t>
            </a:r>
            <a:r>
              <a:rPr lang="en-US" b="1" dirty="0"/>
              <a:t>easy passages</a:t>
            </a:r>
            <a:r>
              <a:rPr lang="en-US" dirty="0"/>
              <a:t>” along “open channels” </a:t>
            </a:r>
            <a:r>
              <a:rPr lang="en-US" b="1" dirty="0"/>
              <a:t>in crystal lattice</a:t>
            </a:r>
          </a:p>
          <a:p>
            <a:r>
              <a:rPr lang="en-US" dirty="0" err="1"/>
              <a:t>Lindhard</a:t>
            </a:r>
            <a:r>
              <a:rPr lang="en-US" dirty="0"/>
              <a:t> (1964): </a:t>
            </a:r>
            <a:r>
              <a:rPr lang="en-US" b="1" dirty="0"/>
              <a:t>theoretical description </a:t>
            </a:r>
            <a:r>
              <a:rPr lang="en-US" dirty="0"/>
              <a:t>of the phenomenon</a:t>
            </a:r>
          </a:p>
          <a:p>
            <a:r>
              <a:rPr lang="en-US" dirty="0"/>
              <a:t>The interaction of an impinging particle with the crystal atoms/ions is described with a </a:t>
            </a:r>
            <a:r>
              <a:rPr lang="en-US" b="1" dirty="0"/>
              <a:t>screened Coulomb potential </a:t>
            </a:r>
            <a:r>
              <a:rPr lang="en-US" dirty="0"/>
              <a:t>of the whole crystal lattice</a:t>
            </a:r>
            <a:endParaRPr lang="en-US" b="1" dirty="0"/>
          </a:p>
          <a:p>
            <a:r>
              <a:rPr lang="en-US" dirty="0"/>
              <a:t>Two types of </a:t>
            </a:r>
            <a:r>
              <a:rPr lang="en-US" dirty="0" err="1"/>
              <a:t>channelling</a:t>
            </a:r>
            <a:r>
              <a:rPr lang="en-US" dirty="0"/>
              <a:t>: </a:t>
            </a:r>
            <a:r>
              <a:rPr lang="en-US" b="1" dirty="0"/>
              <a:t>axial</a:t>
            </a:r>
            <a:r>
              <a:rPr lang="en-US" dirty="0"/>
              <a:t> and </a:t>
            </a:r>
            <a:r>
              <a:rPr lang="en-US" b="1" dirty="0"/>
              <a:t>planar</a:t>
            </a:r>
          </a:p>
          <a:p>
            <a:r>
              <a:rPr lang="en-US" dirty="0"/>
              <a:t>A particle is </a:t>
            </a:r>
            <a:r>
              <a:rPr lang="en-US" b="1" dirty="0"/>
              <a:t>trapped</a:t>
            </a:r>
            <a:r>
              <a:rPr lang="en-US" dirty="0"/>
              <a:t> in a </a:t>
            </a:r>
            <a:r>
              <a:rPr lang="en-US" b="1" dirty="0"/>
              <a:t>potential well </a:t>
            </a:r>
            <a:r>
              <a:rPr lang="en-US" dirty="0"/>
              <a:t>and forced to propagate </a:t>
            </a:r>
            <a:r>
              <a:rPr lang="en-US" b="1" dirty="0"/>
              <a:t>oscillating</a:t>
            </a:r>
            <a:r>
              <a:rPr lang="en-US" dirty="0"/>
              <a:t> within the potential well itself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17DBD32-B3DD-09BC-EAD9-584517C59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760" y="2336801"/>
            <a:ext cx="4386483" cy="2590800"/>
          </a:xfrm>
          <a:prstGeom prst="rect">
            <a:avLst/>
          </a:prstGeom>
        </p:spPr>
      </p:pic>
      <p:sp>
        <p:nvSpPr>
          <p:cNvPr id="10" name="Segnaposto numero diapositiva 3">
            <a:extLst>
              <a:ext uri="{FF2B5EF4-FFF2-40B4-BE49-F238E27FC236}">
                <a16:creationId xmlns:a16="http://schemas.microsoft.com/office/drawing/2014/main" id="{D39FE00F-06E2-0A84-D223-E6520F948CC1}"/>
              </a:ext>
            </a:extLst>
          </p:cNvPr>
          <p:cNvSpPr txBox="1">
            <a:spLocks/>
          </p:cNvSpPr>
          <p:nvPr/>
        </p:nvSpPr>
        <p:spPr>
          <a:xfrm>
            <a:off x="10962671" y="6168110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8B2014-2C23-431B-8888-E551C9FD128A}" type="slidenum">
              <a:rPr lang="it-IT" sz="3200" smtClean="0">
                <a:solidFill>
                  <a:schemeClr val="tx1"/>
                </a:solidFill>
              </a:rPr>
              <a:pPr/>
              <a:t>4</a:t>
            </a:fld>
            <a:endParaRPr lang="it-IT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69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AC5177-4FF5-3DF2-B124-C14CAB370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Channelling</a:t>
            </a:r>
            <a:r>
              <a:rPr lang="en-US" dirty="0"/>
              <a:t> in bent crystals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503D023-694D-37C6-D3A2-33CC1E959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79663"/>
            <a:ext cx="5686144" cy="2556243"/>
          </a:xfrm>
        </p:spPr>
        <p:txBody>
          <a:bodyPr>
            <a:normAutofit/>
          </a:bodyPr>
          <a:lstStyle/>
          <a:p>
            <a:r>
              <a:rPr lang="en-US" sz="1600" dirty="0"/>
              <a:t>Critical angle: angular acceptance for </a:t>
            </a:r>
            <a:br>
              <a:rPr lang="en-US" sz="1600" dirty="0"/>
            </a:br>
            <a:r>
              <a:rPr lang="en-US" sz="1600" dirty="0" err="1"/>
              <a:t>channelling</a:t>
            </a:r>
            <a:r>
              <a:rPr lang="en-US" sz="1600" dirty="0"/>
              <a:t> phenomenon (2) to happen</a:t>
            </a:r>
          </a:p>
          <a:p>
            <a:endParaRPr lang="en-US" sz="1600" dirty="0"/>
          </a:p>
          <a:p>
            <a:r>
              <a:rPr lang="en-US" sz="1600" dirty="0"/>
              <a:t>If a </a:t>
            </a:r>
            <a:r>
              <a:rPr lang="en-US" sz="1600" b="1" dirty="0"/>
              <a:t>crystal</a:t>
            </a:r>
            <a:r>
              <a:rPr lang="en-US" sz="1600" dirty="0"/>
              <a:t> is </a:t>
            </a:r>
            <a:r>
              <a:rPr lang="en-US" sz="1600" b="1" dirty="0"/>
              <a:t>bent</a:t>
            </a:r>
            <a:r>
              <a:rPr lang="en-US" sz="1600" dirty="0"/>
              <a:t> along the direction of motion, the net effect for a </a:t>
            </a:r>
            <a:r>
              <a:rPr lang="en-US" sz="1600" dirty="0" err="1"/>
              <a:t>channelled</a:t>
            </a:r>
            <a:r>
              <a:rPr lang="en-US" sz="1600" dirty="0"/>
              <a:t> particle is a </a:t>
            </a:r>
            <a:r>
              <a:rPr lang="en-US" sz="1600" b="1" dirty="0"/>
              <a:t>deflection</a:t>
            </a:r>
            <a:r>
              <a:rPr lang="en-US" sz="1600" dirty="0"/>
              <a:t> of its trajectory</a:t>
            </a:r>
          </a:p>
          <a:p>
            <a:r>
              <a:rPr lang="en-US" sz="1600" dirty="0"/>
              <a:t>Other phenomena: </a:t>
            </a:r>
            <a:r>
              <a:rPr lang="en-US" sz="1600" dirty="0" err="1"/>
              <a:t>Dechannelling</a:t>
            </a:r>
            <a:r>
              <a:rPr lang="en-US" sz="1600" dirty="0"/>
              <a:t> (3), Volume Reflection (4), Volume Capture (5)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23629E4-4B9C-2A22-499C-B6C1D8128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642" y="3721645"/>
            <a:ext cx="4794029" cy="302982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B2C4368-FB4D-A243-B75D-342E05538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482" y="1408979"/>
            <a:ext cx="1268320" cy="104284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211B56AF-E8D9-BF92-301F-0EB1809500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8257" y="1816172"/>
            <a:ext cx="272454" cy="281849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C3D2E84A-2AA8-FF79-1B92-2F23BDE934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8718" y="4528073"/>
            <a:ext cx="3923676" cy="2317847"/>
          </a:xfrm>
          <a:prstGeom prst="rect">
            <a:avLst/>
          </a:prstGeom>
        </p:spPr>
      </p:pic>
      <p:sp>
        <p:nvSpPr>
          <p:cNvPr id="17" name="Segnaposto numero diapositiva 3">
            <a:extLst>
              <a:ext uri="{FF2B5EF4-FFF2-40B4-BE49-F238E27FC236}">
                <a16:creationId xmlns:a16="http://schemas.microsoft.com/office/drawing/2014/main" id="{C49E6255-C0F1-E849-C344-6D6A3ECAF9B4}"/>
              </a:ext>
            </a:extLst>
          </p:cNvPr>
          <p:cNvSpPr txBox="1">
            <a:spLocks/>
          </p:cNvSpPr>
          <p:nvPr/>
        </p:nvSpPr>
        <p:spPr>
          <a:xfrm>
            <a:off x="10962671" y="6168110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8B2014-2C23-431B-8888-E551C9FD128A}" type="slidenum">
              <a:rPr lang="it-IT" sz="3200" smtClean="0">
                <a:solidFill>
                  <a:schemeClr val="tx1"/>
                </a:solidFill>
              </a:rPr>
              <a:pPr/>
              <a:t>5</a:t>
            </a:fld>
            <a:endParaRPr lang="it-IT" sz="2800" dirty="0">
              <a:solidFill>
                <a:schemeClr val="tx1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D090556-4D94-B6BC-416C-859BD80F5A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2336" y="119489"/>
            <a:ext cx="4444644" cy="347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367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1B7492-4A23-DAA9-43B0-95D7720F5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GALORE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22EBDA8-FA67-4860-1A0B-FEEDA2D58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5931696" cy="3880773"/>
          </a:xfrm>
        </p:spPr>
        <p:txBody>
          <a:bodyPr/>
          <a:lstStyle/>
          <a:p>
            <a:r>
              <a:rPr lang="en-US" dirty="0"/>
              <a:t>Project funded by INFN (</a:t>
            </a:r>
            <a:r>
              <a:rPr lang="en-US" dirty="0" err="1"/>
              <a:t>Istituto</a:t>
            </a:r>
            <a:r>
              <a:rPr lang="en-US" dirty="0"/>
              <a:t> Nazionale di </a:t>
            </a:r>
            <a:r>
              <a:rPr lang="en-US" dirty="0" err="1"/>
              <a:t>Fisica</a:t>
            </a:r>
            <a:r>
              <a:rPr lang="en-US" dirty="0"/>
              <a:t> </a:t>
            </a:r>
            <a:r>
              <a:rPr lang="en-US" dirty="0" err="1"/>
              <a:t>Nucleare</a:t>
            </a:r>
            <a:r>
              <a:rPr lang="en-US" dirty="0"/>
              <a:t>)</a:t>
            </a:r>
          </a:p>
          <a:p>
            <a:r>
              <a:rPr lang="en-US" dirty="0"/>
              <a:t>Development of a </a:t>
            </a:r>
            <a:r>
              <a:rPr lang="en-US" b="1" dirty="0"/>
              <a:t>new generation </a:t>
            </a:r>
            <a:r>
              <a:rPr lang="en-US" dirty="0"/>
              <a:t>of </a:t>
            </a:r>
            <a:r>
              <a:rPr lang="en-US" b="1" dirty="0"/>
              <a:t>bent crystals</a:t>
            </a:r>
          </a:p>
          <a:p>
            <a:r>
              <a:rPr lang="en-US" dirty="0"/>
              <a:t>Goal: increase </a:t>
            </a:r>
            <a:r>
              <a:rPr lang="en-US" b="1" dirty="0" err="1"/>
              <a:t>channelling</a:t>
            </a:r>
            <a:r>
              <a:rPr lang="en-US" b="1" dirty="0"/>
              <a:t> efficiency </a:t>
            </a:r>
            <a:r>
              <a:rPr lang="en-US" dirty="0"/>
              <a:t>up to ~100%</a:t>
            </a:r>
          </a:p>
          <a:p>
            <a:r>
              <a:rPr lang="en-US" dirty="0"/>
              <a:t>Idea: the insertion of a </a:t>
            </a:r>
            <a:r>
              <a:rPr lang="en-US" b="1" dirty="0"/>
              <a:t>lattice interruption </a:t>
            </a:r>
            <a:r>
              <a:rPr lang="en-US" dirty="0"/>
              <a:t>at the very beginning of the crystal should act as a </a:t>
            </a:r>
            <a:r>
              <a:rPr lang="en-US" b="1" dirty="0"/>
              <a:t>focusing lens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6E8E8C5-2947-0C14-F9F5-5DA9838FB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4207" y="1900554"/>
            <a:ext cx="4619589" cy="302704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18A06C4-597C-B631-E687-622624254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182" y="414173"/>
            <a:ext cx="2666906" cy="120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B1BBC98-1600-FF52-AC67-32B8391B5C2B}"/>
              </a:ext>
            </a:extLst>
          </p:cNvPr>
          <p:cNvSpPr txBox="1"/>
          <p:nvPr/>
        </p:nvSpPr>
        <p:spPr>
          <a:xfrm>
            <a:off x="983583" y="5102000"/>
            <a:ext cx="3494638" cy="1169551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 err="1"/>
              <a:t>Channelling</a:t>
            </a:r>
            <a:r>
              <a:rPr lang="en-US" sz="1400" b="1" dirty="0"/>
              <a:t> efficiency</a:t>
            </a:r>
            <a:r>
              <a:rPr lang="en-US" sz="1400" dirty="0"/>
              <a:t>: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percentage of the particles which impinge within the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crytical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angle and maintain the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channelling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condition along the whole crystal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8" name="Picture 4" descr="L'INFN CAMBIA LOGO">
            <a:extLst>
              <a:ext uri="{FF2B5EF4-FFF2-40B4-BE49-F238E27FC236}">
                <a16:creationId xmlns:a16="http://schemas.microsoft.com/office/drawing/2014/main" id="{37846BA7-C3BA-984C-430B-CE8C6FDF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335" y="286953"/>
            <a:ext cx="1997303" cy="11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gnaposto numero diapositiva 3">
            <a:extLst>
              <a:ext uri="{FF2B5EF4-FFF2-40B4-BE49-F238E27FC236}">
                <a16:creationId xmlns:a16="http://schemas.microsoft.com/office/drawing/2014/main" id="{CED77EF2-8760-D1A2-2EAB-996E7A70AA42}"/>
              </a:ext>
            </a:extLst>
          </p:cNvPr>
          <p:cNvSpPr txBox="1">
            <a:spLocks/>
          </p:cNvSpPr>
          <p:nvPr/>
        </p:nvSpPr>
        <p:spPr>
          <a:xfrm>
            <a:off x="10962671" y="6168110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8B2014-2C23-431B-8888-E551C9FD128A}" type="slidenum">
              <a:rPr lang="it-IT" sz="3200" smtClean="0">
                <a:solidFill>
                  <a:schemeClr val="tx1"/>
                </a:solidFill>
              </a:rPr>
              <a:pPr/>
              <a:t>6</a:t>
            </a:fld>
            <a:endParaRPr lang="it-IT" sz="2800" dirty="0">
              <a:solidFill>
                <a:schemeClr val="tx1"/>
              </a:solidFill>
            </a:endParaRPr>
          </a:p>
        </p:txBody>
      </p:sp>
      <p:pic>
        <p:nvPicPr>
          <p:cNvPr id="1030" name="Picture 6" descr="CSN5 | ricerca tecnologica">
            <a:extLst>
              <a:ext uri="{FF2B5EF4-FFF2-40B4-BE49-F238E27FC236}">
                <a16:creationId xmlns:a16="http://schemas.microsoft.com/office/drawing/2014/main" id="{EA949931-D403-FD36-C13D-F5455F520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392" y="64076"/>
            <a:ext cx="1225109" cy="166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D89347A-8296-F1E2-D4EB-7D5EA227A2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6165" y="5028359"/>
            <a:ext cx="3108821" cy="174508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2A16326-622C-7DEC-19B5-65244CD2205A}"/>
              </a:ext>
            </a:extLst>
          </p:cNvPr>
          <p:cNvSpPr txBox="1"/>
          <p:nvPr/>
        </p:nvSpPr>
        <p:spPr>
          <a:xfrm>
            <a:off x="4784470" y="6041362"/>
            <a:ext cx="2401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Sketch of the crystal in the XZ plane</a:t>
            </a:r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564B885E-0E8E-5F0A-FBFC-6C0E7BFD56C6}"/>
              </a:ext>
            </a:extLst>
          </p:cNvPr>
          <p:cNvSpPr/>
          <p:nvPr/>
        </p:nvSpPr>
        <p:spPr>
          <a:xfrm>
            <a:off x="7185758" y="6218555"/>
            <a:ext cx="1299880" cy="314680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BEAM</a:t>
            </a:r>
          </a:p>
        </p:txBody>
      </p:sp>
    </p:spTree>
    <p:extLst>
      <p:ext uri="{BB962C8B-B14F-4D97-AF65-F5344CB8AC3E}">
        <p14:creationId xmlns:p14="http://schemas.microsoft.com/office/powerpoint/2010/main" val="1376126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2E7D6B-CEA5-AB8B-C538-253227442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production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54B3997-BCA0-E7B2-BE17-3BE5EC713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6149135" cy="3880773"/>
          </a:xfrm>
        </p:spPr>
        <p:txBody>
          <a:bodyPr/>
          <a:lstStyle/>
          <a:p>
            <a:r>
              <a:rPr lang="en-US" dirty="0"/>
              <a:t>An accelerated charged particle </a:t>
            </a:r>
            <a:r>
              <a:rPr lang="en-US" b="1" dirty="0"/>
              <a:t>emits radiation</a:t>
            </a:r>
          </a:p>
          <a:p>
            <a:r>
              <a:rPr lang="en-US" dirty="0"/>
              <a:t>For </a:t>
            </a:r>
            <a:r>
              <a:rPr lang="en-US" b="1" dirty="0"/>
              <a:t>electrons</a:t>
            </a:r>
            <a:r>
              <a:rPr lang="en-US" dirty="0"/>
              <a:t>, by using a quantum model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ym typeface="Wingdings" panose="05000000000000000000" pitchFamily="2" charset="2"/>
              </a:rPr>
              <a:t>Bethe-</a:t>
            </a:r>
            <a:r>
              <a:rPr lang="en-US" b="1" dirty="0" err="1">
                <a:sym typeface="Wingdings" panose="05000000000000000000" pitchFamily="2" charset="2"/>
              </a:rPr>
              <a:t>Heitler</a:t>
            </a:r>
            <a:r>
              <a:rPr lang="en-US" dirty="0">
                <a:sym typeface="Wingdings" panose="05000000000000000000" pitchFamily="2" charset="2"/>
              </a:rPr>
              <a:t> approximation for </a:t>
            </a:r>
            <a:r>
              <a:rPr lang="en-US" b="1" dirty="0">
                <a:sym typeface="Wingdings" panose="05000000000000000000" pitchFamily="2" charset="2"/>
              </a:rPr>
              <a:t>bremsstrahlung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b="1" dirty="0"/>
              <a:t>Coherent bremsstrahlung</a:t>
            </a:r>
            <a:r>
              <a:rPr lang="en-US" dirty="0"/>
              <a:t>: </a:t>
            </a:r>
            <a:r>
              <a:rPr lang="en-US" b="1" dirty="0"/>
              <a:t>increase</a:t>
            </a:r>
            <a:r>
              <a:rPr lang="en-US" dirty="0"/>
              <a:t> in the </a:t>
            </a:r>
            <a:r>
              <a:rPr lang="en-US" b="1" dirty="0"/>
              <a:t>radiation production </a:t>
            </a:r>
            <a:r>
              <a:rPr lang="en-US" dirty="0"/>
              <a:t>by an electron which scatters coherently on many atoms along its way inside an </a:t>
            </a:r>
            <a:r>
              <a:rPr lang="en-US" b="1" dirty="0"/>
              <a:t>oriented crystal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C2BD5B5-C4AA-129C-ADB6-0FEFFA301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443" y="3429000"/>
            <a:ext cx="5400916" cy="742626"/>
          </a:xfrm>
          <a:prstGeom prst="rect">
            <a:avLst/>
          </a:prstGeom>
        </p:spPr>
      </p:pic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4ED03BDB-6592-8601-FEBF-5A07AAE003D1}"/>
              </a:ext>
            </a:extLst>
          </p:cNvPr>
          <p:cNvSpPr txBox="1">
            <a:spLocks/>
          </p:cNvSpPr>
          <p:nvPr/>
        </p:nvSpPr>
        <p:spPr>
          <a:xfrm>
            <a:off x="10962671" y="6168110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8B2014-2C23-431B-8888-E551C9FD128A}" type="slidenum">
              <a:rPr lang="it-IT" sz="3200" smtClean="0">
                <a:solidFill>
                  <a:schemeClr val="tx1"/>
                </a:solidFill>
              </a:rPr>
              <a:pPr/>
              <a:t>7</a:t>
            </a:fld>
            <a:endParaRPr lang="it-IT" sz="2800" dirty="0">
              <a:solidFill>
                <a:schemeClr val="tx1"/>
              </a:solidFill>
            </a:endParaRPr>
          </a:p>
        </p:txBody>
      </p:sp>
      <p:pic>
        <p:nvPicPr>
          <p:cNvPr id="5" name="Immagine 4" descr="Immagine che contiene testo, diagramma, schermata, design&#10;&#10;Descrizione generata automaticamente">
            <a:extLst>
              <a:ext uri="{FF2B5EF4-FFF2-40B4-BE49-F238E27FC236}">
                <a16:creationId xmlns:a16="http://schemas.microsoft.com/office/drawing/2014/main" id="{0A047385-2254-889D-CCA3-89F4B7B8B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929" y="609600"/>
            <a:ext cx="3753801" cy="2317972"/>
          </a:xfrm>
          <a:prstGeom prst="rect">
            <a:avLst/>
          </a:prstGeom>
        </p:spPr>
      </p:pic>
      <p:pic>
        <p:nvPicPr>
          <p:cNvPr id="9" name="Immagine 8" descr="Immagine che contiene diagramma, linea, testo, Diagramma&#10;&#10;Descrizione generata automaticamente">
            <a:extLst>
              <a:ext uri="{FF2B5EF4-FFF2-40B4-BE49-F238E27FC236}">
                <a16:creationId xmlns:a16="http://schemas.microsoft.com/office/drawing/2014/main" id="{625AA8A5-E912-5EE2-3359-81E65FD9BC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929" y="3535510"/>
            <a:ext cx="3753801" cy="223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68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88129E-565C-78ED-4EE7-C6856D616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9123" y="239111"/>
            <a:ext cx="4924878" cy="1320800"/>
          </a:xfrm>
        </p:spPr>
        <p:txBody>
          <a:bodyPr anchor="ctr">
            <a:normAutofit/>
          </a:bodyPr>
          <a:lstStyle/>
          <a:p>
            <a:r>
              <a:rPr lang="en-US" dirty="0"/>
              <a:t>A crystal-based hybrid </a:t>
            </a:r>
            <a:br>
              <a:rPr lang="en-US" dirty="0"/>
            </a:br>
            <a:r>
              <a:rPr lang="en-US" dirty="0"/>
              <a:t>positron source</a:t>
            </a:r>
          </a:p>
        </p:txBody>
      </p:sp>
      <p:pic>
        <p:nvPicPr>
          <p:cNvPr id="6" name="Immagine 5" descr="Immagine che contiene testo, schermata, diagramma, design&#10;&#10;Descrizione generata automaticamente">
            <a:extLst>
              <a:ext uri="{FF2B5EF4-FFF2-40B4-BE49-F238E27FC236}">
                <a16:creationId xmlns:a16="http://schemas.microsoft.com/office/drawing/2014/main" id="{AB9D2718-0BA0-D885-B4D5-8A0669DF0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176" y="804669"/>
            <a:ext cx="3222977" cy="5095617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A22FFE1-71F1-84F8-472F-768DB98E1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2125" y="1734920"/>
            <a:ext cx="4921876" cy="4665879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Positron source</a:t>
            </a:r>
            <a:r>
              <a:rPr lang="en-US" dirty="0"/>
              <a:t>: key element for future </a:t>
            </a:r>
            <a:r>
              <a:rPr lang="en-US" b="1" dirty="0"/>
              <a:t>particle colliders</a:t>
            </a:r>
          </a:p>
          <a:p>
            <a:r>
              <a:rPr lang="en-US" b="1" dirty="0"/>
              <a:t>Conventional</a:t>
            </a:r>
            <a:r>
              <a:rPr lang="en-US" dirty="0"/>
              <a:t> approach: electron beam on high-density and high-Z target</a:t>
            </a:r>
          </a:p>
          <a:p>
            <a:r>
              <a:rPr lang="en-US" dirty="0"/>
              <a:t>Hybrid design: </a:t>
            </a:r>
            <a:r>
              <a:rPr lang="en-US" b="1" dirty="0"/>
              <a:t>oriented crystal </a:t>
            </a:r>
            <a:r>
              <a:rPr lang="en-US" dirty="0"/>
              <a:t>for </a:t>
            </a:r>
            <a:r>
              <a:rPr lang="en-US" b="1" dirty="0"/>
              <a:t>producing photons </a:t>
            </a:r>
            <a:r>
              <a:rPr lang="en-US" dirty="0"/>
              <a:t>which can convert into electron-positron pairs inside an </a:t>
            </a:r>
            <a:r>
              <a:rPr lang="en-US" b="1" dirty="0"/>
              <a:t>amorphous converter</a:t>
            </a:r>
          </a:p>
          <a:p>
            <a:r>
              <a:rPr lang="en-US" b="1" dirty="0"/>
              <a:t>Collimator</a:t>
            </a:r>
            <a:r>
              <a:rPr lang="en-US" dirty="0"/>
              <a:t> or bending </a:t>
            </a:r>
            <a:r>
              <a:rPr lang="en-US" b="1" dirty="0"/>
              <a:t>magnets</a:t>
            </a:r>
            <a:r>
              <a:rPr lang="en-US" dirty="0"/>
              <a:t> may improve the performance</a:t>
            </a:r>
          </a:p>
          <a:p>
            <a:r>
              <a:rPr lang="en-US" dirty="0" err="1"/>
              <a:t>e+BOOST</a:t>
            </a:r>
            <a:r>
              <a:rPr lang="en-US" dirty="0"/>
              <a:t> project</a:t>
            </a:r>
          </a:p>
          <a:p>
            <a:pPr lvl="1"/>
            <a:r>
              <a:rPr lang="en-US" dirty="0"/>
              <a:t>Funded by the Italian University and Research Minister as </a:t>
            </a:r>
            <a:r>
              <a:rPr lang="en-US" b="1" dirty="0"/>
              <a:t>PRIN</a:t>
            </a:r>
            <a:r>
              <a:rPr lang="en-US" dirty="0"/>
              <a:t> (</a:t>
            </a:r>
            <a:r>
              <a:rPr lang="it-IT" dirty="0"/>
              <a:t>Progetti di Rilevante Interesse Nazionale)</a:t>
            </a:r>
          </a:p>
          <a:p>
            <a:pPr lvl="1"/>
            <a:r>
              <a:rPr lang="en-US" dirty="0"/>
              <a:t>Goal: test different </a:t>
            </a:r>
            <a:r>
              <a:rPr lang="en-US" b="1" dirty="0"/>
              <a:t>crystal radiators</a:t>
            </a:r>
          </a:p>
        </p:txBody>
      </p:sp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70BE2E3A-2B39-E6F9-8796-2A841502CC0E}"/>
              </a:ext>
            </a:extLst>
          </p:cNvPr>
          <p:cNvSpPr txBox="1">
            <a:spLocks/>
          </p:cNvSpPr>
          <p:nvPr/>
        </p:nvSpPr>
        <p:spPr>
          <a:xfrm>
            <a:off x="10962671" y="6168110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8B2014-2C23-431B-8888-E551C9FD128A}" type="slidenum">
              <a:rPr lang="it-IT" sz="3200" smtClean="0">
                <a:solidFill>
                  <a:schemeClr val="tx1"/>
                </a:solidFill>
              </a:rPr>
              <a:pPr/>
              <a:t>8</a:t>
            </a:fld>
            <a:endParaRPr lang="it-IT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905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C7C594-6DA9-0B7B-6424-FAB1F2C6F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projects, same requirements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C454F56-9218-2741-A07A-10649E8FB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009869"/>
            <a:ext cx="4977017" cy="44224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GALORE and </a:t>
            </a:r>
            <a:r>
              <a:rPr lang="en-US" dirty="0" err="1"/>
              <a:t>e+BOOST</a:t>
            </a:r>
            <a:r>
              <a:rPr lang="en-US" dirty="0"/>
              <a:t> projects require</a:t>
            </a:r>
          </a:p>
          <a:p>
            <a:r>
              <a:rPr lang="en-US" dirty="0"/>
              <a:t>High-resolution particle tracking</a:t>
            </a:r>
          </a:p>
          <a:p>
            <a:r>
              <a:rPr lang="en-US" dirty="0"/>
              <a:t>Particle beams with </a:t>
            </a:r>
            <a:r>
              <a:rPr lang="en-US" b="1" dirty="0"/>
              <a:t>small profiles </a:t>
            </a:r>
            <a:r>
              <a:rPr lang="en-US" dirty="0"/>
              <a:t>and </a:t>
            </a:r>
            <a:r>
              <a:rPr lang="en-US" b="1" dirty="0"/>
              <a:t>small angular divergence</a:t>
            </a:r>
          </a:p>
          <a:p>
            <a:r>
              <a:rPr lang="en-US" dirty="0"/>
              <a:t>However, as the </a:t>
            </a:r>
            <a:r>
              <a:rPr lang="en-US" b="1" dirty="0"/>
              <a:t>beam</a:t>
            </a:r>
            <a:r>
              <a:rPr lang="en-US" dirty="0"/>
              <a:t> </a:t>
            </a:r>
            <a:r>
              <a:rPr lang="en-US" b="1" dirty="0"/>
              <a:t>size</a:t>
            </a:r>
            <a:r>
              <a:rPr lang="en-US" dirty="0"/>
              <a:t> is </a:t>
            </a:r>
            <a:r>
              <a:rPr lang="en-US" b="1" dirty="0"/>
              <a:t>reduced</a:t>
            </a:r>
            <a:r>
              <a:rPr lang="en-US" dirty="0"/>
              <a:t>, the </a:t>
            </a:r>
            <a:r>
              <a:rPr lang="en-US" b="1" dirty="0"/>
              <a:t>angular divergence increases</a:t>
            </a:r>
          </a:p>
          <a:p>
            <a:endParaRPr lang="en-US" dirty="0"/>
          </a:p>
          <a:p>
            <a:r>
              <a:rPr lang="en-US" dirty="0"/>
              <a:t>Need to </a:t>
            </a:r>
            <a:r>
              <a:rPr lang="en-US" b="1" dirty="0"/>
              <a:t>select</a:t>
            </a:r>
            <a:r>
              <a:rPr lang="en-US" dirty="0"/>
              <a:t> only a </a:t>
            </a:r>
            <a:r>
              <a:rPr lang="en-US" b="1" dirty="0"/>
              <a:t>small portion </a:t>
            </a:r>
            <a:r>
              <a:rPr lang="en-US" dirty="0"/>
              <a:t>of the </a:t>
            </a:r>
            <a:r>
              <a:rPr lang="en-US" b="1" dirty="0"/>
              <a:t>beam</a:t>
            </a:r>
            <a:r>
              <a:rPr lang="en-US" dirty="0"/>
              <a:t> to acquire a </a:t>
            </a:r>
            <a:r>
              <a:rPr lang="en-US" b="1" dirty="0"/>
              <a:t>large enough statistics</a:t>
            </a:r>
          </a:p>
          <a:p>
            <a:r>
              <a:rPr lang="en-US" dirty="0"/>
              <a:t>This thesis work focused on the </a:t>
            </a:r>
            <a:r>
              <a:rPr lang="en-US" b="1" dirty="0"/>
              <a:t>upgrade</a:t>
            </a:r>
            <a:r>
              <a:rPr lang="en-US" dirty="0"/>
              <a:t> of the </a:t>
            </a:r>
            <a:r>
              <a:rPr lang="en-US" b="1" dirty="0"/>
              <a:t>electronics</a:t>
            </a:r>
            <a:r>
              <a:rPr lang="en-US" dirty="0"/>
              <a:t> to allow for the collection of the required statistics in a </a:t>
            </a:r>
            <a:r>
              <a:rPr lang="en-US" b="1" dirty="0"/>
              <a:t>limited time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21644A2-0978-B1EF-2610-73C771F73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8049" y="787894"/>
            <a:ext cx="2416617" cy="323772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9AE0067-717A-0C55-9298-267B705E2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713006"/>
            <a:ext cx="2710998" cy="3637666"/>
          </a:xfrm>
          <a:prstGeom prst="rect">
            <a:avLst/>
          </a:prstGeom>
        </p:spPr>
      </p:pic>
      <p:sp>
        <p:nvSpPr>
          <p:cNvPr id="13" name="Segnaposto numero diapositiva 3">
            <a:extLst>
              <a:ext uri="{FF2B5EF4-FFF2-40B4-BE49-F238E27FC236}">
                <a16:creationId xmlns:a16="http://schemas.microsoft.com/office/drawing/2014/main" id="{C4107781-11B7-D538-7197-37E9DDFC2D41}"/>
              </a:ext>
            </a:extLst>
          </p:cNvPr>
          <p:cNvSpPr txBox="1">
            <a:spLocks/>
          </p:cNvSpPr>
          <p:nvPr/>
        </p:nvSpPr>
        <p:spPr>
          <a:xfrm>
            <a:off x="10962671" y="6168110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8B2014-2C23-431B-8888-E551C9FD128A}" type="slidenum">
              <a:rPr lang="it-IT" sz="3200" smtClean="0">
                <a:solidFill>
                  <a:schemeClr val="tx1"/>
                </a:solidFill>
              </a:rPr>
              <a:pPr/>
              <a:t>9</a:t>
            </a:fld>
            <a:endParaRPr lang="it-IT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1973"/>
      </p:ext>
    </p:extLst>
  </p:cSld>
  <p:clrMapOvr>
    <a:masterClrMapping/>
  </p:clrMapOvr>
</p:sld>
</file>

<file path=ppt/theme/theme1.xml><?xml version="1.0" encoding="utf-8"?>
<a:theme xmlns:a="http://schemas.openxmlformats.org/drawingml/2006/main" name="Sfaccettatura">
  <a:themeElements>
    <a:clrScheme name="Sfaccettatur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11132</TotalTime>
  <Words>1626</Words>
  <Application>Microsoft Office PowerPoint</Application>
  <PresentationFormat>Widescreen</PresentationFormat>
  <Paragraphs>220</Paragraphs>
  <Slides>37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45" baseType="lpstr">
      <vt:lpstr>Aptos</vt:lpstr>
      <vt:lpstr>Arial</vt:lpstr>
      <vt:lpstr>Calibri</vt:lpstr>
      <vt:lpstr>Trebuchet MS</vt:lpstr>
      <vt:lpstr>Ubuntu</vt:lpstr>
      <vt:lpstr>Wingdings</vt:lpstr>
      <vt:lpstr>Wingdings 3</vt:lpstr>
      <vt:lpstr>Sfaccettatura</vt:lpstr>
      <vt:lpstr>Advanced Tracking System for Crystal Physics</vt:lpstr>
      <vt:lpstr>Overview</vt:lpstr>
      <vt:lpstr>What are crystals?</vt:lpstr>
      <vt:lpstr>What is Channelling?</vt:lpstr>
      <vt:lpstr>Channelling in bent crystals</vt:lpstr>
      <vt:lpstr>GALORE</vt:lpstr>
      <vt:lpstr>Radiation production</vt:lpstr>
      <vt:lpstr>A crystal-based hybrid  positron source</vt:lpstr>
      <vt:lpstr>Two projects, same requirements</vt:lpstr>
      <vt:lpstr>Presentazione standard di PowerPoint</vt:lpstr>
      <vt:lpstr>The readout electronics</vt:lpstr>
      <vt:lpstr>The ASICs</vt:lpstr>
      <vt:lpstr>The Trigger Configuration Board</vt:lpstr>
      <vt:lpstr>The ASICs Laboratory Characterization (1)</vt:lpstr>
      <vt:lpstr>The ASICs Laboratory Characterization (2)</vt:lpstr>
      <vt:lpstr>The ASICs Laboratory Characterization (3)</vt:lpstr>
      <vt:lpstr>First on beam characterization April 2023 @ BTF Frascati</vt:lpstr>
      <vt:lpstr>GALORE Beamtest June 2023 @ H8</vt:lpstr>
      <vt:lpstr>GALORE Beamtest (2) Trigger interval</vt:lpstr>
      <vt:lpstr>GALORE Beamtest (3) Aligning the crystal</vt:lpstr>
      <vt:lpstr>GALORE Beamtest (4) Preliminary results</vt:lpstr>
      <vt:lpstr>e+BOOST Beamtest August 2023 @ T9</vt:lpstr>
      <vt:lpstr>e+BOOST Beamtest (2) Aligning the crystal</vt:lpstr>
      <vt:lpstr>e+BOOST Beamtest (3) Preliminary results</vt:lpstr>
      <vt:lpstr>Conclusions &amp; outlooks</vt:lpstr>
      <vt:lpstr>Thanks for your attention</vt:lpstr>
      <vt:lpstr>Backup slides</vt:lpstr>
      <vt:lpstr>Miller indices</vt:lpstr>
      <vt:lpstr>What are bent crystal already used for?</vt:lpstr>
      <vt:lpstr>Multi-stage high-precision goniometer</vt:lpstr>
      <vt:lpstr>CERN Beamlines</vt:lpstr>
      <vt:lpstr>Main features of the ASICs</vt:lpstr>
      <vt:lpstr>VA1TA Problematic channels</vt:lpstr>
      <vt:lpstr>VA2TA Lab Characterization</vt:lpstr>
      <vt:lpstr>GALORE strange regions</vt:lpstr>
      <vt:lpstr>GALORE Beamtest  Performance of the detectors</vt:lpstr>
      <vt:lpstr>Bethe-Bloch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Tracking System for Crystal Physics</dc:title>
  <dc:creator>Stefano Carsi</dc:creator>
  <cp:lastModifiedBy>Stefano Carsi</cp:lastModifiedBy>
  <cp:revision>27</cp:revision>
  <dcterms:created xsi:type="dcterms:W3CDTF">2024-03-06T08:07:39Z</dcterms:created>
  <dcterms:modified xsi:type="dcterms:W3CDTF">2024-03-20T08:39:46Z</dcterms:modified>
</cp:coreProperties>
</file>